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42.jpg" ContentType="image/jpg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3"/>
  </p:sldMasterIdLst>
  <p:notesMasterIdLst>
    <p:notesMasterId r:id="rId22"/>
  </p:notesMasterIdLst>
  <p:sldIdLst>
    <p:sldId id="256" r:id="rId4"/>
    <p:sldId id="317" r:id="rId5"/>
    <p:sldId id="263" r:id="rId6"/>
    <p:sldId id="300" r:id="rId7"/>
    <p:sldId id="309" r:id="rId8"/>
    <p:sldId id="313" r:id="rId9"/>
    <p:sldId id="316" r:id="rId10"/>
    <p:sldId id="311" r:id="rId11"/>
    <p:sldId id="312" r:id="rId12"/>
    <p:sldId id="298" r:id="rId13"/>
    <p:sldId id="314" r:id="rId14"/>
    <p:sldId id="301" r:id="rId15"/>
    <p:sldId id="308" r:id="rId16"/>
    <p:sldId id="307" r:id="rId17"/>
    <p:sldId id="306" r:id="rId18"/>
    <p:sldId id="315" r:id="rId19"/>
    <p:sldId id="299" r:id="rId20"/>
    <p:sldId id="259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7B2"/>
    <a:srgbClr val="FFFFFF"/>
    <a:srgbClr val="35A6E4"/>
    <a:srgbClr val="B4C7E2"/>
    <a:srgbClr val="878987"/>
    <a:srgbClr val="BFEFFF"/>
    <a:srgbClr val="BBEBFE"/>
    <a:srgbClr val="8FDBFC"/>
    <a:srgbClr val="B2D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A92973-BB58-4D59-BB68-E827359614D7}" v="205" dt="2022-07-03T12:32:31.9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98" autoAdjust="0"/>
    <p:restoredTop sz="89268" autoAdjust="0"/>
  </p:normalViewPr>
  <p:slideViewPr>
    <p:cSldViewPr snapToGrid="0">
      <p:cViewPr varScale="1">
        <p:scale>
          <a:sx n="102" d="100"/>
          <a:sy n="102" d="100"/>
        </p:scale>
        <p:origin x="73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D7DB2-C975-4FAC-9469-CE9B408683DA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EE2BA-0F2F-4BE2-9777-ABCC14F49E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580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EE2BA-0F2F-4BE2-9777-ABCC14F49E3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031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EE2BA-0F2F-4BE2-9777-ABCC14F49E3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573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EE2BA-0F2F-4BE2-9777-ABCC14F49E3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576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EE2BA-0F2F-4BE2-9777-ABCC14F49E3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506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EE2BA-0F2F-4BE2-9777-ABCC14F49E3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689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EE2BA-0F2F-4BE2-9777-ABCC14F49E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739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EE2BA-0F2F-4BE2-9777-ABCC14F49E3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545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EE2BA-0F2F-4BE2-9777-ABCC14F49E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96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EE2BA-0F2F-4BE2-9777-ABCC14F49E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140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EE2BA-0F2F-4BE2-9777-ABCC14F49E3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968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EE2BA-0F2F-4BE2-9777-ABCC14F49E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516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EE2BA-0F2F-4BE2-9777-ABCC14F49E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349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EE2BA-0F2F-4BE2-9777-ABCC14F49E3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3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EE2BA-0F2F-4BE2-9777-ABCC14F49E3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76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840DA-A696-F720-67D4-A67C5CA7E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2DBFB8-492F-F85B-0959-97E91EF90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F4AD2A-F30B-4513-793F-3444B132D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15B5-71C3-48DA-8DE3-5A0A33D5FDCB}" type="datetime1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E0E3E-CD04-5F1B-8D60-28588484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469D7F-2772-0C89-38A7-BCF38F1E3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13BF-5073-4481-91C0-C86274D5A4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860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D01FD-CE27-6637-DAB9-7E4CC301A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76ABA2-59C5-FF6D-B311-C74722491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9392ED-BF10-C921-C5D6-13FC4632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22BF-458B-4BFB-B0D2-7246EE4FC305}" type="datetime1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1D106B-F4A7-051E-C96A-ADF893584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73AC1-5E6A-8453-CDF9-2128D1AF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13BF-5073-4481-91C0-C86274D5A4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20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8F92C9-AC95-5501-DF75-30D140131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6489EC-9B33-7C76-F72D-FA8B1A110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3D5865-8838-5C90-884B-E06688BAB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A270-2864-4EB8-91D5-6F5E3EC25C9A}" type="datetime1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365180-E422-5870-9613-FDD3BF93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97A39F-771D-863B-AB56-031444137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13BF-5073-4481-91C0-C86274D5A4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80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639E1-DCC4-F53B-D596-D94947E1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6849B4-9E5F-F382-4937-C23C7F23C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FF2AFD-1EF1-EC34-D81E-20CCEF644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DE623-95C4-4CE9-A54E-8058E80E5C28}" type="datetime1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824E3D-3C42-D516-613D-CCC48D0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E33C7E-BDE9-D0B2-F855-75456579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13BF-5073-4481-91C0-C86274D5A4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257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658D82-DB6C-F474-732A-FC0A8E0DB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D075F2-6E78-92F2-B8E3-B107D9202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5E4B0F-8981-767F-05E1-3B6EBF7F1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02177-A500-49CA-B7D5-60DA5E1BD67D}" type="datetime1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5574ED-238F-228C-399C-518077444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6A3BBE-CFAF-6B52-8935-13D2A282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13BF-5073-4481-91C0-C86274D5A4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296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FE8F8-A294-4DF3-7062-A4641C0C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218C88-05FF-72E1-F414-988A4E987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9E15D0-26C2-CC4F-8863-2ECF9DD58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8EED7A-0293-076D-FC1B-91EC88808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B3E76-214D-4EF6-828C-6CBF4BA0462E}" type="datetime1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0C6BE1-8BC0-B33C-2615-842E28A56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1D1BF-25DE-909A-E4AD-ACA014F4F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13BF-5073-4481-91C0-C86274D5A4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8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54EE0-2274-22DC-2764-F0CF3C4D3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A3D396-DA89-627C-550D-D5BA66F3F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9D75C5-E2DB-FEFF-2390-BCB49BAC1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728B13-C594-87C1-C0BB-CBFCD2D79A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D2D8FE-34EA-1EBE-D67E-FBA6960CB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860CE0-F206-5BCD-02B1-83ACBD8B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A4137-523A-4A80-BD5C-4947088B870B}" type="datetime1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E7EB5F-A82E-04B9-E763-7C5EDA5FE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FE11DC-79EA-C5B2-BCE8-0347CAB8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13BF-5073-4481-91C0-C86274D5A4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284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64752B-B2B6-119E-DDC2-D62E9306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BFAE38-2CFB-CE93-A397-16C87EAF2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200ED-0272-4FEA-B9E9-7BE75513730B}" type="datetime1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C51B61-719C-C6CC-8EFD-9941B9F5D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E8F5CB-E319-DCFB-6B9B-AED53E095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13BF-5073-4481-91C0-C86274D5A4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369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886C7E-984C-7608-12A0-5A127C0F6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0A3E1-4AFE-4D24-BD76-AC54D0893346}" type="datetime1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58CBA5F-AD85-8DF8-83F4-D5900CCA7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DBFA20-AFFD-C4C2-B82C-34E655AE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13BF-5073-4481-91C0-C86274D5A4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17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046AF-6346-1A94-2B03-D432A96CC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0A4F12-DB88-677B-2B5B-ED9AEBB9E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C1D168-516E-168F-EA55-0EB9C5C42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506A39-1EAF-A4F0-BF50-BAB71A5FF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3294F-FCA0-4AE7-98A8-C1A1E3B3F078}" type="datetime1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C73CF2-4197-83BA-F0B6-1F513FD9F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F134A6-F462-6E42-BBC7-1E301370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13BF-5073-4481-91C0-C86274D5A4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676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B150F-F218-F200-55C3-8C243B74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3761B88-2B5B-E167-3B54-D1E356FD2F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C9FD04-CD9C-5796-E66F-6EE7E01CD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0FA2EB-8DC8-4022-9ED7-DB403FF51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388F0-1F91-4620-956E-CE8E0A3B56D9}" type="datetime1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D3199B-F877-5467-E5CD-2FE4359D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DF1B3D-FDC2-5CC1-BC9E-AF79DBA0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113BF-5073-4481-91C0-C86274D5A4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075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92676E-1FA3-D74E-7F1F-5FD7CC8E2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D9336B-0C19-6738-F1BC-E4A325DF9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2234D6-91D5-80D5-B102-5E91FD459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948D5-81BF-47D5-B5D7-E3F45F578421}" type="datetime1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42F18F-D4E3-0DBF-6AAB-9657B2C87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49600C-6424-B191-CC85-855F0FE20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113BF-5073-4481-91C0-C86274D5A4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17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competitions/airbus-ship-detection/overview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1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hyperlink" Target="https://aihub.or.kr/aidata/7982" TargetMode="External"/><Relationship Id="rId4" Type="http://schemas.openxmlformats.org/officeDocument/2006/relationships/image" Target="../media/image32.png"/><Relationship Id="rId9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jp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4D3CB71-94D6-01B6-A6CA-5BFCCA5859AF}"/>
              </a:ext>
            </a:extLst>
          </p:cNvPr>
          <p:cNvSpPr txBox="1"/>
          <p:nvPr/>
        </p:nvSpPr>
        <p:spPr>
          <a:xfrm>
            <a:off x="604067" y="2688180"/>
            <a:ext cx="2590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rgbClr val="BFE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캡스톤디자인</a:t>
            </a:r>
            <a:r>
              <a:rPr lang="en-US" altLang="ko-KR" sz="2000" dirty="0">
                <a:solidFill>
                  <a:srgbClr val="BFE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Ⅱ </a:t>
            </a:r>
            <a:r>
              <a:rPr lang="ko-KR" altLang="en-US" sz="2000" dirty="0">
                <a:solidFill>
                  <a:srgbClr val="BFE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계획발표</a:t>
            </a:r>
            <a:endParaRPr lang="en-US" altLang="ko-KR" sz="2000" dirty="0">
              <a:solidFill>
                <a:srgbClr val="BFEFF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2000" dirty="0">
                <a:solidFill>
                  <a:srgbClr val="BFE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2022.07.07. (</a:t>
            </a:r>
            <a:r>
              <a:rPr lang="ko-KR" altLang="en-US" sz="2000" dirty="0">
                <a:solidFill>
                  <a:srgbClr val="BFE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목</a:t>
            </a:r>
            <a:r>
              <a:rPr lang="en-US" altLang="ko-KR" sz="2000" dirty="0">
                <a:solidFill>
                  <a:srgbClr val="BFE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8F0B08E-A779-A48C-1250-42A3140C3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21120"/>
              </p:ext>
            </p:extLst>
          </p:nvPr>
        </p:nvGraphicFramePr>
        <p:xfrm>
          <a:off x="604067" y="5095415"/>
          <a:ext cx="5031192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798">
                  <a:extLst>
                    <a:ext uri="{9D8B030D-6E8A-4147-A177-3AD203B41FA5}">
                      <a16:colId xmlns:a16="http://schemas.microsoft.com/office/drawing/2014/main" val="2621024237"/>
                    </a:ext>
                  </a:extLst>
                </a:gridCol>
                <a:gridCol w="1257798">
                  <a:extLst>
                    <a:ext uri="{9D8B030D-6E8A-4147-A177-3AD203B41FA5}">
                      <a16:colId xmlns:a16="http://schemas.microsoft.com/office/drawing/2014/main" val="2297109709"/>
                    </a:ext>
                  </a:extLst>
                </a:gridCol>
                <a:gridCol w="1257798">
                  <a:extLst>
                    <a:ext uri="{9D8B030D-6E8A-4147-A177-3AD203B41FA5}">
                      <a16:colId xmlns:a16="http://schemas.microsoft.com/office/drawing/2014/main" val="1617365021"/>
                    </a:ext>
                  </a:extLst>
                </a:gridCol>
                <a:gridCol w="1257798">
                  <a:extLst>
                    <a:ext uri="{9D8B030D-6E8A-4147-A177-3AD203B41FA5}">
                      <a16:colId xmlns:a16="http://schemas.microsoft.com/office/drawing/2014/main" val="2698242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지도교수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137160" marR="137160" marT="137160" marB="13716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김태훈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975420462"/>
                  </a:ext>
                </a:extLst>
              </a:tr>
              <a:tr h="353943"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팀원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137160" marR="137160" marT="137160" marB="13716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백승진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박재현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황순규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099285339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22C3401-D07C-09D1-6342-D91DCF76CEB8}"/>
              </a:ext>
            </a:extLst>
          </p:cNvPr>
          <p:cNvGrpSpPr/>
          <p:nvPr/>
        </p:nvGrpSpPr>
        <p:grpSpPr>
          <a:xfrm>
            <a:off x="604067" y="1448306"/>
            <a:ext cx="10240304" cy="1134359"/>
            <a:chOff x="604067" y="1467634"/>
            <a:chExt cx="10240304" cy="113435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CD4FB0-91DF-DE83-8B65-403372CF8B71}"/>
                </a:ext>
              </a:extLst>
            </p:cNvPr>
            <p:cNvSpPr txBox="1"/>
            <p:nvPr/>
          </p:nvSpPr>
          <p:spPr>
            <a:xfrm>
              <a:off x="604067" y="1467634"/>
              <a:ext cx="99806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3600" b="0" i="0" dirty="0">
                  <a:solidFill>
                    <a:srgbClr val="FFFFFF"/>
                  </a:solidFill>
                  <a:effectLst/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군집위성 운용을 위한 연합학습 프레임워크에 대한 연구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07021D-FAA8-111D-18DA-152E598F30D8}"/>
                </a:ext>
              </a:extLst>
            </p:cNvPr>
            <p:cNvSpPr txBox="1"/>
            <p:nvPr/>
          </p:nvSpPr>
          <p:spPr>
            <a:xfrm>
              <a:off x="604067" y="2140328"/>
              <a:ext cx="102403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400" b="0" i="0" dirty="0">
                  <a:solidFill>
                    <a:srgbClr val="FFFFFF"/>
                  </a:solidFill>
                  <a:effectLst/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A Study on Federated Learning Framework for Satellite Constellation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1721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629C3D-E807-4EB8-7F77-19006A804501}"/>
              </a:ext>
            </a:extLst>
          </p:cNvPr>
          <p:cNvSpPr txBox="1"/>
          <p:nvPr/>
        </p:nvSpPr>
        <p:spPr>
          <a:xfrm>
            <a:off x="516000" y="1365797"/>
            <a:ext cx="11447400" cy="197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군집위성 운용을 위한 연합학습 프레임워크에 대한 연구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기존 인공지능 학습 방법과 연합학습 방법의 성능 비교</a:t>
            </a:r>
            <a:endParaRPr lang="en-US" altLang="ko-KR" sz="2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다양한 인공지능 모델과 데이터 셋 적용</a:t>
            </a:r>
            <a:endParaRPr lang="en-US" altLang="ko-KR" sz="2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0" i="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연합학습에 미치는 요인 </a:t>
            </a:r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식별 및 상세 분석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en-US" altLang="ko-KR" sz="2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74EBC38-9030-BB39-2E22-5967D21FA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" r="1322" b="10910"/>
          <a:stretch/>
        </p:blipFill>
        <p:spPr>
          <a:xfrm>
            <a:off x="516000" y="-1"/>
            <a:ext cx="11160000" cy="1342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8A392F-D2DE-DDA1-8752-DBD92B258182}"/>
              </a:ext>
            </a:extLst>
          </p:cNvPr>
          <p:cNvSpPr txBox="1"/>
          <p:nvPr/>
        </p:nvSpPr>
        <p:spPr>
          <a:xfrm>
            <a:off x="848242" y="171810"/>
            <a:ext cx="1500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 </a:t>
            </a:r>
            <a:r>
              <a:rPr lang="ko-KR" altLang="en-US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AB87D-CD17-756D-7F4F-B838CDFF02BC}"/>
              </a:ext>
            </a:extLst>
          </p:cNvPr>
          <p:cNvSpPr txBox="1"/>
          <p:nvPr/>
        </p:nvSpPr>
        <p:spPr>
          <a:xfrm>
            <a:off x="848242" y="743323"/>
            <a:ext cx="3243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B4C7E2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</a:t>
            </a:r>
            <a:r>
              <a:rPr lang="en-US" altLang="ko-KR" sz="20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캡스톤디자인</a:t>
            </a:r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ea typeface="Pretendard SemiBold" panose="02000703000000020004"/>
              </a:rPr>
              <a:t>Ⅱ</a:t>
            </a:r>
            <a:r>
              <a:rPr lang="ko-KR" altLang="en-US" sz="2000" dirty="0">
                <a:solidFill>
                  <a:schemeClr val="bg1"/>
                </a:solidFill>
                <a:ea typeface="Pretendard SemiBold" panose="02000703000000020004" pitchFamily="2" charset="-127"/>
              </a:rPr>
              <a:t> 추진 목표</a:t>
            </a:r>
            <a:endParaRPr lang="ko-KR" altLang="en-US" sz="2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A6FB473-82D1-4E8E-82A5-17E00D8E1E75}"/>
              </a:ext>
            </a:extLst>
          </p:cNvPr>
          <p:cNvGrpSpPr/>
          <p:nvPr/>
        </p:nvGrpSpPr>
        <p:grpSpPr>
          <a:xfrm>
            <a:off x="622699" y="3660343"/>
            <a:ext cx="4470657" cy="2747271"/>
            <a:chOff x="2743200" y="2839158"/>
            <a:chExt cx="5943600" cy="3211241"/>
          </a:xfrm>
        </p:grpSpPr>
        <p:pic>
          <p:nvPicPr>
            <p:cNvPr id="16" name="그래픽 15" descr="클라우드 동기화 윤곽선">
              <a:extLst>
                <a:ext uri="{FF2B5EF4-FFF2-40B4-BE49-F238E27FC236}">
                  <a16:creationId xmlns:a16="http://schemas.microsoft.com/office/drawing/2014/main" id="{212F8E14-84C1-4D29-A3BE-09F76FCC7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73945" y="3056584"/>
              <a:ext cx="712640" cy="73329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90429F-2FB5-4DCB-84E9-7DA686D5B6A6}"/>
                </a:ext>
              </a:extLst>
            </p:cNvPr>
            <p:cNvSpPr txBox="1"/>
            <p:nvPr/>
          </p:nvSpPr>
          <p:spPr>
            <a:xfrm>
              <a:off x="4981341" y="2839158"/>
              <a:ext cx="1249373" cy="340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b="1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server</a:t>
              </a:r>
              <a:endParaRPr lang="ko-KR" altLang="en-US" sz="11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pic>
          <p:nvPicPr>
            <p:cNvPr id="18" name="그래픽 17" descr="데이터베이스 단색으로 채워진">
              <a:extLst>
                <a:ext uri="{FF2B5EF4-FFF2-40B4-BE49-F238E27FC236}">
                  <a16:creationId xmlns:a16="http://schemas.microsoft.com/office/drawing/2014/main" id="{5A614499-853D-483E-AD5A-442EC6D6D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43200" y="5171257"/>
              <a:ext cx="1049730" cy="55869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E162F0-A178-4D78-9613-4607BA26C822}"/>
                </a:ext>
              </a:extLst>
            </p:cNvPr>
            <p:cNvSpPr txBox="1"/>
            <p:nvPr/>
          </p:nvSpPr>
          <p:spPr>
            <a:xfrm>
              <a:off x="2760270" y="5709429"/>
              <a:ext cx="1049730" cy="340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b="1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client</a:t>
              </a:r>
              <a:endParaRPr lang="ko-KR" altLang="en-US" sz="11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pic>
          <p:nvPicPr>
            <p:cNvPr id="20" name="그래픽 19" descr="데이터베이스 단색으로 채워진">
              <a:extLst>
                <a:ext uri="{FF2B5EF4-FFF2-40B4-BE49-F238E27FC236}">
                  <a16:creationId xmlns:a16="http://schemas.microsoft.com/office/drawing/2014/main" id="{B24D8652-598D-4EB7-8347-34A1BF7DE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20396" y="5171255"/>
              <a:ext cx="1049730" cy="55869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B6F46F-812D-4B37-9082-19A5A4CE860E}"/>
                </a:ext>
              </a:extLst>
            </p:cNvPr>
            <p:cNvSpPr txBox="1"/>
            <p:nvPr/>
          </p:nvSpPr>
          <p:spPr>
            <a:xfrm>
              <a:off x="5072770" y="5709429"/>
              <a:ext cx="1175631" cy="340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b="1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client</a:t>
              </a:r>
              <a:endParaRPr lang="ko-KR" altLang="en-US" sz="11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pic>
          <p:nvPicPr>
            <p:cNvPr id="22" name="그래픽 22" descr="데이터베이스 단색으로 채워진">
              <a:extLst>
                <a:ext uri="{FF2B5EF4-FFF2-40B4-BE49-F238E27FC236}">
                  <a16:creationId xmlns:a16="http://schemas.microsoft.com/office/drawing/2014/main" id="{5E2BC26A-904D-4945-B69F-121CA2A85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97593" y="5171255"/>
              <a:ext cx="1049730" cy="558698"/>
            </a:xfrm>
            <a:prstGeom prst="rect">
              <a:avLst/>
            </a:prstGeom>
          </p:spPr>
        </p:pic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48C1AB31-3EB2-4B29-929F-FF8EB63197FE}"/>
                </a:ext>
              </a:extLst>
            </p:cNvPr>
            <p:cNvSpPr txBox="1"/>
            <p:nvPr/>
          </p:nvSpPr>
          <p:spPr>
            <a:xfrm>
              <a:off x="7511169" y="5709429"/>
              <a:ext cx="1175631" cy="340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b="1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client</a:t>
              </a:r>
              <a:endParaRPr lang="ko-KR" altLang="en-US" sz="11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A64631F-296B-4B3D-A071-51CEEA031B0D}"/>
                </a:ext>
              </a:extLst>
            </p:cNvPr>
            <p:cNvGrpSpPr/>
            <p:nvPr/>
          </p:nvGrpSpPr>
          <p:grpSpPr>
            <a:xfrm>
              <a:off x="5351431" y="3724608"/>
              <a:ext cx="563732" cy="620457"/>
              <a:chOff x="1114152" y="1508759"/>
              <a:chExt cx="976836" cy="1037687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0EB4CE50-5058-48E4-93E4-1D057B36F2DA}"/>
                  </a:ext>
                </a:extLst>
              </p:cNvPr>
              <p:cNvSpPr/>
              <p:nvPr/>
            </p:nvSpPr>
            <p:spPr>
              <a:xfrm>
                <a:off x="1512570" y="1508759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815CFE24-4856-4F31-AD2A-F2C6BD0424E2}"/>
                  </a:ext>
                </a:extLst>
              </p:cNvPr>
              <p:cNvSpPr/>
              <p:nvPr/>
            </p:nvSpPr>
            <p:spPr>
              <a:xfrm>
                <a:off x="1512570" y="1794655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6F39B5F3-1DE6-4C0F-ABE5-E387C61348C8}"/>
                  </a:ext>
                </a:extLst>
              </p:cNvPr>
              <p:cNvSpPr/>
              <p:nvPr/>
            </p:nvSpPr>
            <p:spPr>
              <a:xfrm>
                <a:off x="1512570" y="2080551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5017E2F9-E9A5-4068-9464-8FFC70A95F6F}"/>
                  </a:ext>
                </a:extLst>
              </p:cNvPr>
              <p:cNvSpPr/>
              <p:nvPr/>
            </p:nvSpPr>
            <p:spPr>
              <a:xfrm>
                <a:off x="1512570" y="2366446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1CD9B27F-BE68-4922-8F0A-77D8FC13F90C}"/>
                  </a:ext>
                </a:extLst>
              </p:cNvPr>
              <p:cNvSpPr/>
              <p:nvPr/>
            </p:nvSpPr>
            <p:spPr>
              <a:xfrm>
                <a:off x="1910988" y="1661137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FEED7740-C6F3-49FC-A360-93D09A55F81C}"/>
                  </a:ext>
                </a:extLst>
              </p:cNvPr>
              <p:cNvSpPr/>
              <p:nvPr/>
            </p:nvSpPr>
            <p:spPr>
              <a:xfrm>
                <a:off x="1910988" y="1947033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3B86B3F2-8E6C-424F-8209-94337DD8BC46}"/>
                  </a:ext>
                </a:extLst>
              </p:cNvPr>
              <p:cNvSpPr/>
              <p:nvPr/>
            </p:nvSpPr>
            <p:spPr>
              <a:xfrm>
                <a:off x="1910988" y="2232928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C392E7A5-B260-4D83-BB17-C969E3C10945}"/>
                  </a:ext>
                </a:extLst>
              </p:cNvPr>
              <p:cNvSpPr/>
              <p:nvPr/>
            </p:nvSpPr>
            <p:spPr>
              <a:xfrm>
                <a:off x="1114152" y="1661137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ABF0B5C1-824D-4CB8-9B82-ECC1BCE541D4}"/>
                  </a:ext>
                </a:extLst>
              </p:cNvPr>
              <p:cNvSpPr/>
              <p:nvPr/>
            </p:nvSpPr>
            <p:spPr>
              <a:xfrm>
                <a:off x="1114152" y="1947033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6C07C24-FFA2-458C-A912-BA5C09886EEC}"/>
                  </a:ext>
                </a:extLst>
              </p:cNvPr>
              <p:cNvSpPr/>
              <p:nvPr/>
            </p:nvSpPr>
            <p:spPr>
              <a:xfrm>
                <a:off x="1114152" y="2232928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3242A8D0-4407-4619-A570-D821374D437A}"/>
                  </a:ext>
                </a:extLst>
              </p:cNvPr>
              <p:cNvCxnSpPr>
                <a:cxnSpLocks/>
                <a:stCxn id="42" idx="5"/>
                <a:endCxn id="36" idx="2"/>
              </p:cNvCxnSpPr>
              <p:nvPr/>
            </p:nvCxnSpPr>
            <p:spPr>
              <a:xfrm>
                <a:off x="1267792" y="2386568"/>
                <a:ext cx="244778" cy="6987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F7CA581A-C907-49F7-86AE-718C37B1288D}"/>
                  </a:ext>
                </a:extLst>
              </p:cNvPr>
              <p:cNvCxnSpPr>
                <a:cxnSpLocks/>
                <a:stCxn id="42" idx="6"/>
                <a:endCxn id="35" idx="3"/>
              </p:cNvCxnSpPr>
              <p:nvPr/>
            </p:nvCxnSpPr>
            <p:spPr>
              <a:xfrm flipV="1">
                <a:off x="1294152" y="2234191"/>
                <a:ext cx="244778" cy="88737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D38B687C-C423-4A3A-BEF7-3F2126F358D2}"/>
                  </a:ext>
                </a:extLst>
              </p:cNvPr>
              <p:cNvCxnSpPr>
                <a:cxnSpLocks/>
                <a:stCxn id="42" idx="7"/>
                <a:endCxn id="34" idx="2"/>
              </p:cNvCxnSpPr>
              <p:nvPr/>
            </p:nvCxnSpPr>
            <p:spPr>
              <a:xfrm flipV="1">
                <a:off x="1267792" y="1884655"/>
                <a:ext cx="244778" cy="37463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BF215A02-EF5E-469D-B3FF-04FF8647F13D}"/>
                  </a:ext>
                </a:extLst>
              </p:cNvPr>
              <p:cNvCxnSpPr>
                <a:cxnSpLocks/>
                <a:stCxn id="42" idx="7"/>
                <a:endCxn id="33" idx="3"/>
              </p:cNvCxnSpPr>
              <p:nvPr/>
            </p:nvCxnSpPr>
            <p:spPr>
              <a:xfrm flipV="1">
                <a:off x="1267792" y="1662399"/>
                <a:ext cx="271138" cy="59688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AE86575-C775-437B-B3E3-A82F2B5751DE}"/>
                  </a:ext>
                </a:extLst>
              </p:cNvPr>
              <p:cNvCxnSpPr>
                <a:cxnSpLocks/>
                <a:stCxn id="39" idx="3"/>
                <a:endCxn id="36" idx="6"/>
              </p:cNvCxnSpPr>
              <p:nvPr/>
            </p:nvCxnSpPr>
            <p:spPr>
              <a:xfrm flipH="1">
                <a:off x="1692570" y="2386568"/>
                <a:ext cx="244778" cy="6987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B1AD20FA-E3D3-424D-B122-F48A5DBF5CC9}"/>
                  </a:ext>
                </a:extLst>
              </p:cNvPr>
              <p:cNvCxnSpPr>
                <a:cxnSpLocks/>
                <a:stCxn id="39" idx="2"/>
                <a:endCxn id="35" idx="5"/>
              </p:cNvCxnSpPr>
              <p:nvPr/>
            </p:nvCxnSpPr>
            <p:spPr>
              <a:xfrm flipH="1" flipV="1">
                <a:off x="1666210" y="2234191"/>
                <a:ext cx="244778" cy="88737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0F352506-A145-4035-9823-C545BDF2B35C}"/>
                  </a:ext>
                </a:extLst>
              </p:cNvPr>
              <p:cNvCxnSpPr>
                <a:cxnSpLocks/>
                <a:stCxn id="39" idx="1"/>
                <a:endCxn id="34" idx="6"/>
              </p:cNvCxnSpPr>
              <p:nvPr/>
            </p:nvCxnSpPr>
            <p:spPr>
              <a:xfrm flipH="1" flipV="1">
                <a:off x="1692570" y="1884655"/>
                <a:ext cx="244778" cy="37463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AD93DC21-33C8-4EBA-9394-F4D09D1204DA}"/>
                  </a:ext>
                </a:extLst>
              </p:cNvPr>
              <p:cNvCxnSpPr>
                <a:cxnSpLocks/>
                <a:stCxn id="39" idx="1"/>
                <a:endCxn id="33" idx="5"/>
              </p:cNvCxnSpPr>
              <p:nvPr/>
            </p:nvCxnSpPr>
            <p:spPr>
              <a:xfrm flipH="1" flipV="1">
                <a:off x="1666210" y="1662399"/>
                <a:ext cx="271138" cy="59688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D504748-DDA0-4882-B4A2-63FF567C73A9}"/>
                  </a:ext>
                </a:extLst>
              </p:cNvPr>
              <p:cNvCxnSpPr>
                <a:cxnSpLocks/>
                <a:stCxn id="34" idx="1"/>
                <a:endCxn id="40" idx="6"/>
              </p:cNvCxnSpPr>
              <p:nvPr/>
            </p:nvCxnSpPr>
            <p:spPr>
              <a:xfrm flipH="1" flipV="1">
                <a:off x="1294152" y="1751137"/>
                <a:ext cx="244778" cy="6987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F11D5729-0994-42A6-9B99-099A0EFC7B3A}"/>
                  </a:ext>
                </a:extLst>
              </p:cNvPr>
              <p:cNvCxnSpPr>
                <a:cxnSpLocks/>
                <a:stCxn id="41" idx="7"/>
                <a:endCxn id="34" idx="2"/>
              </p:cNvCxnSpPr>
              <p:nvPr/>
            </p:nvCxnSpPr>
            <p:spPr>
              <a:xfrm flipV="1">
                <a:off x="1267792" y="1884655"/>
                <a:ext cx="244778" cy="8873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374C970-65F8-4E83-A6F1-FA9BF4B81788}"/>
                  </a:ext>
                </a:extLst>
              </p:cNvPr>
              <p:cNvCxnSpPr>
                <a:cxnSpLocks/>
                <a:stCxn id="34" idx="7"/>
                <a:endCxn id="37" idx="2"/>
              </p:cNvCxnSpPr>
              <p:nvPr/>
            </p:nvCxnSpPr>
            <p:spPr>
              <a:xfrm flipV="1">
                <a:off x="1666210" y="1751137"/>
                <a:ext cx="244778" cy="6987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B2289A53-14F3-4E91-9743-595F066F4829}"/>
                  </a:ext>
                </a:extLst>
              </p:cNvPr>
              <p:cNvCxnSpPr>
                <a:cxnSpLocks/>
                <a:stCxn id="34" idx="6"/>
                <a:endCxn id="38" idx="1"/>
              </p:cNvCxnSpPr>
              <p:nvPr/>
            </p:nvCxnSpPr>
            <p:spPr>
              <a:xfrm>
                <a:off x="1692570" y="1884655"/>
                <a:ext cx="244778" cy="8873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1E332D39-7A70-4905-BF0C-E1AD1FFCC4DD}"/>
                  </a:ext>
                </a:extLst>
              </p:cNvPr>
              <p:cNvCxnSpPr>
                <a:cxnSpLocks/>
                <a:stCxn id="36" idx="1"/>
                <a:endCxn id="40" idx="5"/>
              </p:cNvCxnSpPr>
              <p:nvPr/>
            </p:nvCxnSpPr>
            <p:spPr>
              <a:xfrm flipH="1" flipV="1">
                <a:off x="1267792" y="1814777"/>
                <a:ext cx="271138" cy="57802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EE331E7-8047-416A-A806-3A28EF4A454C}"/>
                  </a:ext>
                </a:extLst>
              </p:cNvPr>
              <p:cNvCxnSpPr>
                <a:cxnSpLocks/>
                <a:stCxn id="37" idx="3"/>
                <a:endCxn id="36" idx="7"/>
              </p:cNvCxnSpPr>
              <p:nvPr/>
            </p:nvCxnSpPr>
            <p:spPr>
              <a:xfrm flipH="1">
                <a:off x="1666210" y="1814777"/>
                <a:ext cx="271138" cy="57802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470D230D-B055-45B5-B883-A24A0C80B74E}"/>
                  </a:ext>
                </a:extLst>
              </p:cNvPr>
              <p:cNvCxnSpPr>
                <a:cxnSpLocks/>
                <a:stCxn id="41" idx="6"/>
                <a:endCxn id="36" idx="1"/>
              </p:cNvCxnSpPr>
              <p:nvPr/>
            </p:nvCxnSpPr>
            <p:spPr>
              <a:xfrm>
                <a:off x="1294152" y="2037033"/>
                <a:ext cx="244778" cy="35577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8610D4A-B54A-40C4-B832-B53110DF85DF}"/>
                  </a:ext>
                </a:extLst>
              </p:cNvPr>
              <p:cNvCxnSpPr>
                <a:cxnSpLocks/>
                <a:stCxn id="38" idx="2"/>
                <a:endCxn id="36" idx="7"/>
              </p:cNvCxnSpPr>
              <p:nvPr/>
            </p:nvCxnSpPr>
            <p:spPr>
              <a:xfrm flipH="1">
                <a:off x="1666210" y="2037033"/>
                <a:ext cx="244778" cy="35577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B7E5A7CB-796A-454A-92C0-C9B1C80A1F92}"/>
                  </a:ext>
                </a:extLst>
              </p:cNvPr>
              <p:cNvCxnSpPr>
                <a:cxnSpLocks/>
                <a:stCxn id="35" idx="2"/>
                <a:endCxn id="41" idx="6"/>
              </p:cNvCxnSpPr>
              <p:nvPr/>
            </p:nvCxnSpPr>
            <p:spPr>
              <a:xfrm flipH="1" flipV="1">
                <a:off x="1294152" y="2037033"/>
                <a:ext cx="218418" cy="13351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0D6FE828-81D4-40D4-ABA0-0764D4B9A3FE}"/>
                  </a:ext>
                </a:extLst>
              </p:cNvPr>
              <p:cNvCxnSpPr>
                <a:cxnSpLocks/>
                <a:stCxn id="35" idx="1"/>
                <a:endCxn id="40" idx="5"/>
              </p:cNvCxnSpPr>
              <p:nvPr/>
            </p:nvCxnSpPr>
            <p:spPr>
              <a:xfrm flipH="1" flipV="1">
                <a:off x="1267792" y="1814777"/>
                <a:ext cx="271138" cy="29213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97E53B50-DC08-4892-9921-8549976D5350}"/>
                  </a:ext>
                </a:extLst>
              </p:cNvPr>
              <p:cNvCxnSpPr>
                <a:cxnSpLocks/>
                <a:stCxn id="35" idx="7"/>
                <a:endCxn id="37" idx="3"/>
              </p:cNvCxnSpPr>
              <p:nvPr/>
            </p:nvCxnSpPr>
            <p:spPr>
              <a:xfrm flipV="1">
                <a:off x="1666210" y="1814777"/>
                <a:ext cx="271138" cy="29213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78891664-F93F-4E35-A3FD-60BF167FAFD1}"/>
                  </a:ext>
                </a:extLst>
              </p:cNvPr>
              <p:cNvCxnSpPr>
                <a:cxnSpLocks/>
                <a:stCxn id="40" idx="7"/>
                <a:endCxn id="33" idx="2"/>
              </p:cNvCxnSpPr>
              <p:nvPr/>
            </p:nvCxnSpPr>
            <p:spPr>
              <a:xfrm flipV="1">
                <a:off x="1267792" y="1598759"/>
                <a:ext cx="244778" cy="8873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9F181727-96AE-497B-A70C-FB5BE68E9E1B}"/>
                  </a:ext>
                </a:extLst>
              </p:cNvPr>
              <p:cNvCxnSpPr>
                <a:cxnSpLocks/>
                <a:stCxn id="33" idx="6"/>
                <a:endCxn id="37" idx="1"/>
              </p:cNvCxnSpPr>
              <p:nvPr/>
            </p:nvCxnSpPr>
            <p:spPr>
              <a:xfrm>
                <a:off x="1692570" y="1598759"/>
                <a:ext cx="244778" cy="8873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EFCE10D1-CF98-4B49-A9C1-59BDE0044B5C}"/>
                  </a:ext>
                </a:extLst>
              </p:cNvPr>
              <p:cNvCxnSpPr>
                <a:cxnSpLocks/>
                <a:stCxn id="33" idx="3"/>
                <a:endCxn id="41" idx="7"/>
              </p:cNvCxnSpPr>
              <p:nvPr/>
            </p:nvCxnSpPr>
            <p:spPr>
              <a:xfrm flipH="1">
                <a:off x="1267792" y="1662399"/>
                <a:ext cx="271138" cy="31099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29FCC6F9-9C52-4667-86D2-005C98804DE2}"/>
                  </a:ext>
                </a:extLst>
              </p:cNvPr>
              <p:cNvCxnSpPr>
                <a:cxnSpLocks/>
                <a:stCxn id="33" idx="5"/>
                <a:endCxn id="38" idx="1"/>
              </p:cNvCxnSpPr>
              <p:nvPr/>
            </p:nvCxnSpPr>
            <p:spPr>
              <a:xfrm>
                <a:off x="1666210" y="1662399"/>
                <a:ext cx="271138" cy="31099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1C516063-D4B9-41D7-AA95-83887BA127C4}"/>
                  </a:ext>
                </a:extLst>
              </p:cNvPr>
              <p:cNvCxnSpPr>
                <a:cxnSpLocks/>
                <a:stCxn id="35" idx="6"/>
                <a:endCxn id="38" idx="2"/>
              </p:cNvCxnSpPr>
              <p:nvPr/>
            </p:nvCxnSpPr>
            <p:spPr>
              <a:xfrm flipV="1">
                <a:off x="1692570" y="2037033"/>
                <a:ext cx="218418" cy="13351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4B8F03B-5323-4F7D-956A-EE59684D78DD}"/>
                </a:ext>
              </a:extLst>
            </p:cNvPr>
            <p:cNvGrpSpPr/>
            <p:nvPr/>
          </p:nvGrpSpPr>
          <p:grpSpPr>
            <a:xfrm>
              <a:off x="3387541" y="3866460"/>
              <a:ext cx="4071024" cy="1697258"/>
              <a:chOff x="2293796" y="1691347"/>
              <a:chExt cx="6855971" cy="3219866"/>
            </a:xfrm>
          </p:grpSpPr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89F0F0FC-BA87-46DC-BA62-840F56C686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3796" y="2409825"/>
                <a:ext cx="3087829" cy="16407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A22D040C-6E93-4ED7-9D8D-FE7BBC789D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11226" y="2572339"/>
                <a:ext cx="3027549" cy="159881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93D16267-6975-4825-85B7-48A7A5CBB756}"/>
                  </a:ext>
                </a:extLst>
              </p:cNvPr>
              <p:cNvCxnSpPr>
                <a:cxnSpLocks/>
              </p:cNvCxnSpPr>
              <p:nvPr/>
            </p:nvCxnSpPr>
            <p:spPr>
              <a:xfrm rot="14244824" flipV="1">
                <a:off x="6785453" y="2414862"/>
                <a:ext cx="3087829" cy="16407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4BDE5137-65BB-44E1-8B86-D3D3EAEA4AF1}"/>
                  </a:ext>
                </a:extLst>
              </p:cNvPr>
              <p:cNvCxnSpPr>
                <a:cxnSpLocks/>
              </p:cNvCxnSpPr>
              <p:nvPr/>
            </p:nvCxnSpPr>
            <p:spPr>
              <a:xfrm rot="14244824" flipH="1">
                <a:off x="6757247" y="2598031"/>
                <a:ext cx="3027549" cy="159881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AB34E870-BB84-4BD4-A277-03D57EF4B5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4162" y="2705100"/>
                <a:ext cx="0" cy="142795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25189804-500C-4DA1-999B-8BCDE6AFDC4A}"/>
                  </a:ext>
                </a:extLst>
              </p:cNvPr>
              <p:cNvCxnSpPr/>
              <p:nvPr/>
            </p:nvCxnSpPr>
            <p:spPr>
              <a:xfrm>
                <a:off x="6161778" y="2705100"/>
                <a:ext cx="0" cy="142795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2216C881-0C69-C3D7-4ED0-93347674F447}"/>
              </a:ext>
            </a:extLst>
          </p:cNvPr>
          <p:cNvGrpSpPr/>
          <p:nvPr/>
        </p:nvGrpSpPr>
        <p:grpSpPr>
          <a:xfrm>
            <a:off x="6288388" y="3845395"/>
            <a:ext cx="5012869" cy="2562219"/>
            <a:chOff x="6288388" y="3845395"/>
            <a:chExt cx="5012869" cy="2562219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EF961C3-A0A2-489E-836E-FB1E3CB00BEC}"/>
                </a:ext>
              </a:extLst>
            </p:cNvPr>
            <p:cNvGrpSpPr/>
            <p:nvPr/>
          </p:nvGrpSpPr>
          <p:grpSpPr>
            <a:xfrm>
              <a:off x="8165757" y="3956539"/>
              <a:ext cx="703008" cy="792190"/>
              <a:chOff x="5098620" y="1177776"/>
              <a:chExt cx="1522990" cy="1642689"/>
            </a:xfrm>
          </p:grpSpPr>
          <p:pic>
            <p:nvPicPr>
              <p:cNvPr id="203" name="그래픽 142" descr="클라우드 동기화 윤곽선">
                <a:extLst>
                  <a:ext uri="{FF2B5EF4-FFF2-40B4-BE49-F238E27FC236}">
                    <a16:creationId xmlns:a16="http://schemas.microsoft.com/office/drawing/2014/main" id="{01899B80-6B4E-4E0F-ACD7-AAD1D984D5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318760" y="1620315"/>
                <a:ext cx="1200150" cy="1200150"/>
              </a:xfrm>
              <a:prstGeom prst="rect">
                <a:avLst/>
              </a:prstGeom>
            </p:spPr>
          </p:pic>
          <p:sp>
            <p:nvSpPr>
              <p:cNvPr id="204" name="TextBox 143">
                <a:extLst>
                  <a:ext uri="{FF2B5EF4-FFF2-40B4-BE49-F238E27FC236}">
                    <a16:creationId xmlns:a16="http://schemas.microsoft.com/office/drawing/2014/main" id="{A9E78734-502C-4630-9D3B-B6AD4B92B617}"/>
                  </a:ext>
                </a:extLst>
              </p:cNvPr>
              <p:cNvSpPr txBox="1"/>
              <p:nvPr/>
            </p:nvSpPr>
            <p:spPr>
              <a:xfrm>
                <a:off x="5098620" y="1177776"/>
                <a:ext cx="1522990" cy="536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100" b="1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server</a:t>
                </a:r>
                <a:endParaRPr lang="ko-KR" altLang="en-US" sz="1100" b="1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1ECE0CC3-4545-4999-A04F-AD7A3168E459}"/>
                </a:ext>
              </a:extLst>
            </p:cNvPr>
            <p:cNvGrpSpPr/>
            <p:nvPr/>
          </p:nvGrpSpPr>
          <p:grpSpPr>
            <a:xfrm>
              <a:off x="6288388" y="5724141"/>
              <a:ext cx="816029" cy="683473"/>
              <a:chOff x="1512570" y="4686300"/>
              <a:chExt cx="1767840" cy="1417251"/>
            </a:xfrm>
          </p:grpSpPr>
          <p:pic>
            <p:nvPicPr>
              <p:cNvPr id="201" name="그래픽 140" descr="데이터베이스 단색으로 채워진">
                <a:extLst>
                  <a:ext uri="{FF2B5EF4-FFF2-40B4-BE49-F238E27FC236}">
                    <a16:creationId xmlns:a16="http://schemas.microsoft.com/office/drawing/2014/main" id="{F5074387-ED0A-4028-A8FC-40CECF4E7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12570" y="4686300"/>
                <a:ext cx="1767840" cy="914400"/>
              </a:xfrm>
              <a:prstGeom prst="rect">
                <a:avLst/>
              </a:prstGeom>
            </p:spPr>
          </p:pic>
          <p:sp>
            <p:nvSpPr>
              <p:cNvPr id="202" name="TextBox 141">
                <a:extLst>
                  <a:ext uri="{FF2B5EF4-FFF2-40B4-BE49-F238E27FC236}">
                    <a16:creationId xmlns:a16="http://schemas.microsoft.com/office/drawing/2014/main" id="{18B1CE01-531E-4D8E-A024-A9221BACAA74}"/>
                  </a:ext>
                </a:extLst>
              </p:cNvPr>
              <p:cNvSpPr txBox="1"/>
              <p:nvPr/>
            </p:nvSpPr>
            <p:spPr>
              <a:xfrm>
                <a:off x="1705840" y="5567108"/>
                <a:ext cx="1381300" cy="536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100" b="1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client</a:t>
                </a:r>
                <a:endParaRPr lang="ko-KR" altLang="en-US" sz="1100" b="1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CE865C88-0881-4DFD-9FD2-5698D54CF29E}"/>
                </a:ext>
              </a:extLst>
            </p:cNvPr>
            <p:cNvGrpSpPr/>
            <p:nvPr/>
          </p:nvGrpSpPr>
          <p:grpSpPr>
            <a:xfrm>
              <a:off x="6549320" y="5389047"/>
              <a:ext cx="294164" cy="335094"/>
              <a:chOff x="1114152" y="1508759"/>
              <a:chExt cx="976836" cy="1037687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1571109E-1D60-42BC-8C64-35F8D370FCC2}"/>
                  </a:ext>
                </a:extLst>
              </p:cNvPr>
              <p:cNvSpPr/>
              <p:nvPr/>
            </p:nvSpPr>
            <p:spPr>
              <a:xfrm>
                <a:off x="1512570" y="1508759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747E40BB-A314-4272-B31E-03FD093BF741}"/>
                  </a:ext>
                </a:extLst>
              </p:cNvPr>
              <p:cNvSpPr/>
              <p:nvPr/>
            </p:nvSpPr>
            <p:spPr>
              <a:xfrm>
                <a:off x="1512570" y="1794655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25C95E92-6C4A-4635-B8C4-3FF7B85B6E60}"/>
                  </a:ext>
                </a:extLst>
              </p:cNvPr>
              <p:cNvSpPr/>
              <p:nvPr/>
            </p:nvSpPr>
            <p:spPr>
              <a:xfrm>
                <a:off x="1512570" y="2080551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FCBBFD48-78CC-4D0E-BDCD-F1059D05904F}"/>
                  </a:ext>
                </a:extLst>
              </p:cNvPr>
              <p:cNvSpPr/>
              <p:nvPr/>
            </p:nvSpPr>
            <p:spPr>
              <a:xfrm>
                <a:off x="1512570" y="2366446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B6B8B06B-7262-4F33-A1CE-030391F247DA}"/>
                  </a:ext>
                </a:extLst>
              </p:cNvPr>
              <p:cNvSpPr/>
              <p:nvPr/>
            </p:nvSpPr>
            <p:spPr>
              <a:xfrm>
                <a:off x="1910988" y="1661137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ACEECA39-F670-46C2-8B6E-F83ABA5457DB}"/>
                  </a:ext>
                </a:extLst>
              </p:cNvPr>
              <p:cNvSpPr/>
              <p:nvPr/>
            </p:nvSpPr>
            <p:spPr>
              <a:xfrm>
                <a:off x="1910988" y="1947033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69A9D6D1-12E5-4343-A7C0-06D1A02624CA}"/>
                  </a:ext>
                </a:extLst>
              </p:cNvPr>
              <p:cNvSpPr/>
              <p:nvPr/>
            </p:nvSpPr>
            <p:spPr>
              <a:xfrm>
                <a:off x="1910988" y="2232928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7C3D8FC1-DDFB-4D3E-8A25-7119333B4D15}"/>
                  </a:ext>
                </a:extLst>
              </p:cNvPr>
              <p:cNvSpPr/>
              <p:nvPr/>
            </p:nvSpPr>
            <p:spPr>
              <a:xfrm>
                <a:off x="1114152" y="1661137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205E3C2F-90E4-47A2-BAA5-85E4F612BA30}"/>
                  </a:ext>
                </a:extLst>
              </p:cNvPr>
              <p:cNvSpPr/>
              <p:nvPr/>
            </p:nvSpPr>
            <p:spPr>
              <a:xfrm>
                <a:off x="1114152" y="1947033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D5D927E1-5311-4E8F-85A5-0A4C390F7DA2}"/>
                  </a:ext>
                </a:extLst>
              </p:cNvPr>
              <p:cNvSpPr/>
              <p:nvPr/>
            </p:nvSpPr>
            <p:spPr>
              <a:xfrm>
                <a:off x="1114152" y="2232928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EEEE6182-7126-4853-9101-08F0B002CF8D}"/>
                  </a:ext>
                </a:extLst>
              </p:cNvPr>
              <p:cNvCxnSpPr>
                <a:stCxn id="176" idx="5"/>
                <a:endCxn id="170" idx="2"/>
              </p:cNvCxnSpPr>
              <p:nvPr/>
            </p:nvCxnSpPr>
            <p:spPr>
              <a:xfrm>
                <a:off x="1267792" y="2386568"/>
                <a:ext cx="244778" cy="6987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>
                <a:extLst>
                  <a:ext uri="{FF2B5EF4-FFF2-40B4-BE49-F238E27FC236}">
                    <a16:creationId xmlns:a16="http://schemas.microsoft.com/office/drawing/2014/main" id="{C002EB45-0454-4B9B-A874-AF695975FB51}"/>
                  </a:ext>
                </a:extLst>
              </p:cNvPr>
              <p:cNvCxnSpPr>
                <a:stCxn id="176" idx="6"/>
                <a:endCxn id="169" idx="3"/>
              </p:cNvCxnSpPr>
              <p:nvPr/>
            </p:nvCxnSpPr>
            <p:spPr>
              <a:xfrm flipV="1">
                <a:off x="1294152" y="2234191"/>
                <a:ext cx="244778" cy="88737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58472CE3-598F-475C-9C6B-F2C3279F6699}"/>
                  </a:ext>
                </a:extLst>
              </p:cNvPr>
              <p:cNvCxnSpPr>
                <a:stCxn id="176" idx="7"/>
                <a:endCxn id="168" idx="2"/>
              </p:cNvCxnSpPr>
              <p:nvPr/>
            </p:nvCxnSpPr>
            <p:spPr>
              <a:xfrm flipV="1">
                <a:off x="1267792" y="1884655"/>
                <a:ext cx="244778" cy="37463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직선 연결선 179">
                <a:extLst>
                  <a:ext uri="{FF2B5EF4-FFF2-40B4-BE49-F238E27FC236}">
                    <a16:creationId xmlns:a16="http://schemas.microsoft.com/office/drawing/2014/main" id="{6D61C6BD-C788-41B0-AA4C-21FF43855346}"/>
                  </a:ext>
                </a:extLst>
              </p:cNvPr>
              <p:cNvCxnSpPr>
                <a:cxnSpLocks/>
                <a:stCxn id="176" idx="7"/>
                <a:endCxn id="167" idx="3"/>
              </p:cNvCxnSpPr>
              <p:nvPr/>
            </p:nvCxnSpPr>
            <p:spPr>
              <a:xfrm flipV="1">
                <a:off x="1267792" y="1662399"/>
                <a:ext cx="271138" cy="59688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>
                <a:extLst>
                  <a:ext uri="{FF2B5EF4-FFF2-40B4-BE49-F238E27FC236}">
                    <a16:creationId xmlns:a16="http://schemas.microsoft.com/office/drawing/2014/main" id="{0B5DB868-20DF-4482-81E6-4DDD7B60FB48}"/>
                  </a:ext>
                </a:extLst>
              </p:cNvPr>
              <p:cNvCxnSpPr>
                <a:stCxn id="173" idx="3"/>
                <a:endCxn id="170" idx="6"/>
              </p:cNvCxnSpPr>
              <p:nvPr/>
            </p:nvCxnSpPr>
            <p:spPr>
              <a:xfrm flipH="1">
                <a:off x="1692570" y="2386568"/>
                <a:ext cx="244778" cy="6987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>
                <a:extLst>
                  <a:ext uri="{FF2B5EF4-FFF2-40B4-BE49-F238E27FC236}">
                    <a16:creationId xmlns:a16="http://schemas.microsoft.com/office/drawing/2014/main" id="{F92C729F-2E0E-4B06-89E5-45DF53A340DD}"/>
                  </a:ext>
                </a:extLst>
              </p:cNvPr>
              <p:cNvCxnSpPr>
                <a:stCxn id="173" idx="2"/>
                <a:endCxn id="169" idx="5"/>
              </p:cNvCxnSpPr>
              <p:nvPr/>
            </p:nvCxnSpPr>
            <p:spPr>
              <a:xfrm flipH="1" flipV="1">
                <a:off x="1666210" y="2234191"/>
                <a:ext cx="244778" cy="88737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>
                <a:extLst>
                  <a:ext uri="{FF2B5EF4-FFF2-40B4-BE49-F238E27FC236}">
                    <a16:creationId xmlns:a16="http://schemas.microsoft.com/office/drawing/2014/main" id="{282AA3A9-87D0-4721-8DE5-D97741B32002}"/>
                  </a:ext>
                </a:extLst>
              </p:cNvPr>
              <p:cNvCxnSpPr>
                <a:stCxn id="173" idx="1"/>
                <a:endCxn id="168" idx="6"/>
              </p:cNvCxnSpPr>
              <p:nvPr/>
            </p:nvCxnSpPr>
            <p:spPr>
              <a:xfrm flipH="1" flipV="1">
                <a:off x="1692570" y="1884655"/>
                <a:ext cx="244778" cy="37463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36BBB106-FB60-441A-BE50-6DCEBB2F8588}"/>
                  </a:ext>
                </a:extLst>
              </p:cNvPr>
              <p:cNvCxnSpPr>
                <a:cxnSpLocks/>
                <a:stCxn id="173" idx="1"/>
                <a:endCxn id="167" idx="5"/>
              </p:cNvCxnSpPr>
              <p:nvPr/>
            </p:nvCxnSpPr>
            <p:spPr>
              <a:xfrm flipH="1" flipV="1">
                <a:off x="1666210" y="1662399"/>
                <a:ext cx="271138" cy="59688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F7B8F0C4-60CF-4542-BED4-620A9E59CE25}"/>
                  </a:ext>
                </a:extLst>
              </p:cNvPr>
              <p:cNvCxnSpPr>
                <a:stCxn id="168" idx="1"/>
                <a:endCxn id="174" idx="6"/>
              </p:cNvCxnSpPr>
              <p:nvPr/>
            </p:nvCxnSpPr>
            <p:spPr>
              <a:xfrm flipH="1" flipV="1">
                <a:off x="1294152" y="1751137"/>
                <a:ext cx="244778" cy="6987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직선 연결선 185">
                <a:extLst>
                  <a:ext uri="{FF2B5EF4-FFF2-40B4-BE49-F238E27FC236}">
                    <a16:creationId xmlns:a16="http://schemas.microsoft.com/office/drawing/2014/main" id="{B485A8B9-6119-47B0-A8BC-A2D0DF24B190}"/>
                  </a:ext>
                </a:extLst>
              </p:cNvPr>
              <p:cNvCxnSpPr>
                <a:cxnSpLocks/>
                <a:stCxn id="175" idx="7"/>
                <a:endCxn id="168" idx="2"/>
              </p:cNvCxnSpPr>
              <p:nvPr/>
            </p:nvCxnSpPr>
            <p:spPr>
              <a:xfrm flipV="1">
                <a:off x="1267792" y="1884655"/>
                <a:ext cx="244778" cy="8873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B0B07E8D-A201-4232-99A0-2D745044F4C1}"/>
                  </a:ext>
                </a:extLst>
              </p:cNvPr>
              <p:cNvCxnSpPr>
                <a:stCxn id="168" idx="7"/>
                <a:endCxn id="171" idx="2"/>
              </p:cNvCxnSpPr>
              <p:nvPr/>
            </p:nvCxnSpPr>
            <p:spPr>
              <a:xfrm flipV="1">
                <a:off x="1666210" y="1751137"/>
                <a:ext cx="244778" cy="6987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7843AADD-829A-452A-BB8C-98A8DF0CBCEA}"/>
                  </a:ext>
                </a:extLst>
              </p:cNvPr>
              <p:cNvCxnSpPr>
                <a:cxnSpLocks/>
                <a:stCxn id="168" idx="6"/>
                <a:endCxn id="172" idx="1"/>
              </p:cNvCxnSpPr>
              <p:nvPr/>
            </p:nvCxnSpPr>
            <p:spPr>
              <a:xfrm>
                <a:off x="1692570" y="1884655"/>
                <a:ext cx="244778" cy="8873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>
                <a:extLst>
                  <a:ext uri="{FF2B5EF4-FFF2-40B4-BE49-F238E27FC236}">
                    <a16:creationId xmlns:a16="http://schemas.microsoft.com/office/drawing/2014/main" id="{04F70CEE-3C1B-4140-AD0A-9119E46CA6E2}"/>
                  </a:ext>
                </a:extLst>
              </p:cNvPr>
              <p:cNvCxnSpPr>
                <a:stCxn id="170" idx="1"/>
                <a:endCxn id="174" idx="5"/>
              </p:cNvCxnSpPr>
              <p:nvPr/>
            </p:nvCxnSpPr>
            <p:spPr>
              <a:xfrm flipH="1" flipV="1">
                <a:off x="1267792" y="1814777"/>
                <a:ext cx="271138" cy="57802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4589A1BE-7597-48E6-937F-6D7C6B102A6E}"/>
                  </a:ext>
                </a:extLst>
              </p:cNvPr>
              <p:cNvCxnSpPr>
                <a:stCxn id="171" idx="3"/>
                <a:endCxn id="170" idx="7"/>
              </p:cNvCxnSpPr>
              <p:nvPr/>
            </p:nvCxnSpPr>
            <p:spPr>
              <a:xfrm flipH="1">
                <a:off x="1666210" y="1814777"/>
                <a:ext cx="271138" cy="57802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F16535EE-1431-4C5B-B097-AADDEA954BD6}"/>
                  </a:ext>
                </a:extLst>
              </p:cNvPr>
              <p:cNvCxnSpPr>
                <a:stCxn id="175" idx="6"/>
                <a:endCxn id="170" idx="1"/>
              </p:cNvCxnSpPr>
              <p:nvPr/>
            </p:nvCxnSpPr>
            <p:spPr>
              <a:xfrm>
                <a:off x="1294152" y="2037033"/>
                <a:ext cx="244778" cy="35577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A20B991F-0D18-43DD-8FC7-4500B11BD70A}"/>
                  </a:ext>
                </a:extLst>
              </p:cNvPr>
              <p:cNvCxnSpPr>
                <a:stCxn id="172" idx="2"/>
                <a:endCxn id="170" idx="7"/>
              </p:cNvCxnSpPr>
              <p:nvPr/>
            </p:nvCxnSpPr>
            <p:spPr>
              <a:xfrm flipH="1">
                <a:off x="1666210" y="2037033"/>
                <a:ext cx="244778" cy="35577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B2B3A71F-DAD1-4FE8-88B0-38B57C57C743}"/>
                  </a:ext>
                </a:extLst>
              </p:cNvPr>
              <p:cNvCxnSpPr>
                <a:cxnSpLocks/>
                <a:stCxn id="169" idx="2"/>
                <a:endCxn id="175" idx="6"/>
              </p:cNvCxnSpPr>
              <p:nvPr/>
            </p:nvCxnSpPr>
            <p:spPr>
              <a:xfrm flipH="1" flipV="1">
                <a:off x="1294152" y="2037033"/>
                <a:ext cx="218418" cy="13351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92E4926D-398D-45D1-865B-B7968C32AE2F}"/>
                  </a:ext>
                </a:extLst>
              </p:cNvPr>
              <p:cNvCxnSpPr>
                <a:cxnSpLocks/>
                <a:stCxn id="169" idx="1"/>
                <a:endCxn id="174" idx="5"/>
              </p:cNvCxnSpPr>
              <p:nvPr/>
            </p:nvCxnSpPr>
            <p:spPr>
              <a:xfrm flipH="1" flipV="1">
                <a:off x="1267792" y="1814777"/>
                <a:ext cx="271138" cy="29213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연결선 194">
                <a:extLst>
                  <a:ext uri="{FF2B5EF4-FFF2-40B4-BE49-F238E27FC236}">
                    <a16:creationId xmlns:a16="http://schemas.microsoft.com/office/drawing/2014/main" id="{182E0681-EB1A-483C-8E28-43BFA2F45C38}"/>
                  </a:ext>
                </a:extLst>
              </p:cNvPr>
              <p:cNvCxnSpPr>
                <a:stCxn id="169" idx="7"/>
                <a:endCxn id="171" idx="3"/>
              </p:cNvCxnSpPr>
              <p:nvPr/>
            </p:nvCxnSpPr>
            <p:spPr>
              <a:xfrm flipV="1">
                <a:off x="1666210" y="1814777"/>
                <a:ext cx="271138" cy="29213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195">
                <a:extLst>
                  <a:ext uri="{FF2B5EF4-FFF2-40B4-BE49-F238E27FC236}">
                    <a16:creationId xmlns:a16="http://schemas.microsoft.com/office/drawing/2014/main" id="{8C7FD442-98F0-45C2-BCA3-A99300398E6F}"/>
                  </a:ext>
                </a:extLst>
              </p:cNvPr>
              <p:cNvCxnSpPr>
                <a:stCxn id="174" idx="7"/>
                <a:endCxn id="167" idx="2"/>
              </p:cNvCxnSpPr>
              <p:nvPr/>
            </p:nvCxnSpPr>
            <p:spPr>
              <a:xfrm flipV="1">
                <a:off x="1267792" y="1598759"/>
                <a:ext cx="244778" cy="8873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8CD4AF25-6C5A-48C4-91F3-EFF174F0AB0E}"/>
                  </a:ext>
                </a:extLst>
              </p:cNvPr>
              <p:cNvCxnSpPr>
                <a:stCxn id="167" idx="6"/>
                <a:endCxn id="171" idx="1"/>
              </p:cNvCxnSpPr>
              <p:nvPr/>
            </p:nvCxnSpPr>
            <p:spPr>
              <a:xfrm>
                <a:off x="1692570" y="1598759"/>
                <a:ext cx="244778" cy="8873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>
                <a:extLst>
                  <a:ext uri="{FF2B5EF4-FFF2-40B4-BE49-F238E27FC236}">
                    <a16:creationId xmlns:a16="http://schemas.microsoft.com/office/drawing/2014/main" id="{AF1EB35A-1293-47FD-8144-519038932AC5}"/>
                  </a:ext>
                </a:extLst>
              </p:cNvPr>
              <p:cNvCxnSpPr>
                <a:stCxn id="167" idx="3"/>
                <a:endCxn id="175" idx="7"/>
              </p:cNvCxnSpPr>
              <p:nvPr/>
            </p:nvCxnSpPr>
            <p:spPr>
              <a:xfrm flipH="1">
                <a:off x="1267792" y="1662399"/>
                <a:ext cx="271138" cy="31099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D6BF53FB-FA03-463B-A95E-6A46C3C52025}"/>
                  </a:ext>
                </a:extLst>
              </p:cNvPr>
              <p:cNvCxnSpPr>
                <a:stCxn id="167" idx="5"/>
                <a:endCxn id="172" idx="1"/>
              </p:cNvCxnSpPr>
              <p:nvPr/>
            </p:nvCxnSpPr>
            <p:spPr>
              <a:xfrm>
                <a:off x="1666210" y="1662399"/>
                <a:ext cx="271138" cy="31099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C635C1B3-4B10-400D-8E29-AF6AA4D18F7A}"/>
                  </a:ext>
                </a:extLst>
              </p:cNvPr>
              <p:cNvCxnSpPr>
                <a:stCxn id="169" idx="6"/>
                <a:endCxn id="172" idx="2"/>
              </p:cNvCxnSpPr>
              <p:nvPr/>
            </p:nvCxnSpPr>
            <p:spPr>
              <a:xfrm flipV="1">
                <a:off x="1692570" y="2037033"/>
                <a:ext cx="218418" cy="13351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4FAD2D58-368E-458E-B52A-72DB24594C6E}"/>
                </a:ext>
              </a:extLst>
            </p:cNvPr>
            <p:cNvGrpSpPr/>
            <p:nvPr/>
          </p:nvGrpSpPr>
          <p:grpSpPr>
            <a:xfrm>
              <a:off x="8136351" y="5724141"/>
              <a:ext cx="816029" cy="683473"/>
              <a:chOff x="1512570" y="4686300"/>
              <a:chExt cx="1767840" cy="1417251"/>
            </a:xfrm>
          </p:grpSpPr>
          <p:pic>
            <p:nvPicPr>
              <p:cNvPr id="165" name="그래픽 103" descr="데이터베이스 단색으로 채워진">
                <a:extLst>
                  <a:ext uri="{FF2B5EF4-FFF2-40B4-BE49-F238E27FC236}">
                    <a16:creationId xmlns:a16="http://schemas.microsoft.com/office/drawing/2014/main" id="{EC143705-CBDF-471D-8EBE-A56D35BA1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12570" y="4686300"/>
                <a:ext cx="1767840" cy="914400"/>
              </a:xfrm>
              <a:prstGeom prst="rect">
                <a:avLst/>
              </a:prstGeom>
            </p:spPr>
          </p:pic>
          <p:sp>
            <p:nvSpPr>
              <p:cNvPr id="166" name="TextBox 104">
                <a:extLst>
                  <a:ext uri="{FF2B5EF4-FFF2-40B4-BE49-F238E27FC236}">
                    <a16:creationId xmlns:a16="http://schemas.microsoft.com/office/drawing/2014/main" id="{CE8FB387-3B16-4013-B46A-DAA6FCCADCF3}"/>
                  </a:ext>
                </a:extLst>
              </p:cNvPr>
              <p:cNvSpPr txBox="1"/>
              <p:nvPr/>
            </p:nvSpPr>
            <p:spPr>
              <a:xfrm>
                <a:off x="1705840" y="5567108"/>
                <a:ext cx="1381300" cy="536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100" b="1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client</a:t>
                </a:r>
                <a:endParaRPr lang="ko-KR" altLang="en-US" sz="1100" b="1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943C341B-316C-43D9-BB92-7040E38BD6BC}"/>
                </a:ext>
              </a:extLst>
            </p:cNvPr>
            <p:cNvGrpSpPr/>
            <p:nvPr/>
          </p:nvGrpSpPr>
          <p:grpSpPr>
            <a:xfrm>
              <a:off x="8397282" y="5389047"/>
              <a:ext cx="294164" cy="335094"/>
              <a:chOff x="1114152" y="1508759"/>
              <a:chExt cx="976836" cy="1037687"/>
            </a:xfrm>
          </p:grpSpPr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9B8BBB4C-FC7C-4D21-8CAC-8845E721B58C}"/>
                  </a:ext>
                </a:extLst>
              </p:cNvPr>
              <p:cNvSpPr/>
              <p:nvPr/>
            </p:nvSpPr>
            <p:spPr>
              <a:xfrm>
                <a:off x="1512570" y="1508759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909CE0AC-A880-4F7C-9656-DDF875DD8249}"/>
                  </a:ext>
                </a:extLst>
              </p:cNvPr>
              <p:cNvSpPr/>
              <p:nvPr/>
            </p:nvSpPr>
            <p:spPr>
              <a:xfrm>
                <a:off x="1512570" y="1794655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DB853C4F-9705-4983-BE63-F6F7731DF2C2}"/>
                  </a:ext>
                </a:extLst>
              </p:cNvPr>
              <p:cNvSpPr/>
              <p:nvPr/>
            </p:nvSpPr>
            <p:spPr>
              <a:xfrm>
                <a:off x="1512570" y="2080551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D5ED2109-3440-48FE-9988-21F336A49850}"/>
                  </a:ext>
                </a:extLst>
              </p:cNvPr>
              <p:cNvSpPr/>
              <p:nvPr/>
            </p:nvSpPr>
            <p:spPr>
              <a:xfrm>
                <a:off x="1512570" y="2366446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60AE48B7-AED8-4312-8D70-A15386441F20}"/>
                  </a:ext>
                </a:extLst>
              </p:cNvPr>
              <p:cNvSpPr/>
              <p:nvPr/>
            </p:nvSpPr>
            <p:spPr>
              <a:xfrm>
                <a:off x="1910988" y="1661137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081AF2AE-9E0C-4602-9CB1-4BD21BA97753}"/>
                  </a:ext>
                </a:extLst>
              </p:cNvPr>
              <p:cNvSpPr/>
              <p:nvPr/>
            </p:nvSpPr>
            <p:spPr>
              <a:xfrm>
                <a:off x="1910988" y="1947033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B4BA73EE-3237-49BF-B4F3-5CC1B83F54ED}"/>
                  </a:ext>
                </a:extLst>
              </p:cNvPr>
              <p:cNvSpPr/>
              <p:nvPr/>
            </p:nvSpPr>
            <p:spPr>
              <a:xfrm>
                <a:off x="1910988" y="2232928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473726A6-7528-4ADA-A6B9-DCB89DAD0536}"/>
                  </a:ext>
                </a:extLst>
              </p:cNvPr>
              <p:cNvSpPr/>
              <p:nvPr/>
            </p:nvSpPr>
            <p:spPr>
              <a:xfrm>
                <a:off x="1114152" y="1661137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62CDAC51-F456-4778-B807-632722EF07A6}"/>
                  </a:ext>
                </a:extLst>
              </p:cNvPr>
              <p:cNvSpPr/>
              <p:nvPr/>
            </p:nvSpPr>
            <p:spPr>
              <a:xfrm>
                <a:off x="1114152" y="1947033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20A31275-1128-422D-8ED0-2E2F87D5F3E3}"/>
                  </a:ext>
                </a:extLst>
              </p:cNvPr>
              <p:cNvSpPr/>
              <p:nvPr/>
            </p:nvSpPr>
            <p:spPr>
              <a:xfrm>
                <a:off x="1114152" y="2232928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48A3D2C9-0FF7-4DE9-BD4B-5CB196D6BE5D}"/>
                  </a:ext>
                </a:extLst>
              </p:cNvPr>
              <p:cNvCxnSpPr>
                <a:stCxn id="140" idx="5"/>
                <a:endCxn id="134" idx="2"/>
              </p:cNvCxnSpPr>
              <p:nvPr/>
            </p:nvCxnSpPr>
            <p:spPr>
              <a:xfrm>
                <a:off x="1267792" y="2386568"/>
                <a:ext cx="244778" cy="6987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7FA93887-D293-4E66-9AA7-8D4808536A46}"/>
                  </a:ext>
                </a:extLst>
              </p:cNvPr>
              <p:cNvCxnSpPr>
                <a:stCxn id="140" idx="6"/>
                <a:endCxn id="133" idx="3"/>
              </p:cNvCxnSpPr>
              <p:nvPr/>
            </p:nvCxnSpPr>
            <p:spPr>
              <a:xfrm flipV="1">
                <a:off x="1294152" y="2234191"/>
                <a:ext cx="244778" cy="88737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>
                <a:extLst>
                  <a:ext uri="{FF2B5EF4-FFF2-40B4-BE49-F238E27FC236}">
                    <a16:creationId xmlns:a16="http://schemas.microsoft.com/office/drawing/2014/main" id="{DEAA79BD-3956-4D3E-A978-62A486DCB531}"/>
                  </a:ext>
                </a:extLst>
              </p:cNvPr>
              <p:cNvCxnSpPr>
                <a:stCxn id="140" idx="7"/>
                <a:endCxn id="132" idx="2"/>
              </p:cNvCxnSpPr>
              <p:nvPr/>
            </p:nvCxnSpPr>
            <p:spPr>
              <a:xfrm flipV="1">
                <a:off x="1267792" y="1884655"/>
                <a:ext cx="244778" cy="37463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>
                <a:extLst>
                  <a:ext uri="{FF2B5EF4-FFF2-40B4-BE49-F238E27FC236}">
                    <a16:creationId xmlns:a16="http://schemas.microsoft.com/office/drawing/2014/main" id="{CAF07CEF-D7C0-440C-9AE0-5DB16675F4CE}"/>
                  </a:ext>
                </a:extLst>
              </p:cNvPr>
              <p:cNvCxnSpPr>
                <a:cxnSpLocks/>
                <a:stCxn id="140" idx="7"/>
                <a:endCxn id="131" idx="3"/>
              </p:cNvCxnSpPr>
              <p:nvPr/>
            </p:nvCxnSpPr>
            <p:spPr>
              <a:xfrm flipV="1">
                <a:off x="1267792" y="1662399"/>
                <a:ext cx="271138" cy="59688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DA965C39-5C9E-4E79-B7BA-19B91D81D6EE}"/>
                  </a:ext>
                </a:extLst>
              </p:cNvPr>
              <p:cNvCxnSpPr>
                <a:stCxn id="137" idx="3"/>
                <a:endCxn id="134" idx="6"/>
              </p:cNvCxnSpPr>
              <p:nvPr/>
            </p:nvCxnSpPr>
            <p:spPr>
              <a:xfrm flipH="1">
                <a:off x="1692570" y="2386568"/>
                <a:ext cx="244778" cy="6987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9702B923-4CBC-4F07-9A72-837A577CCD8D}"/>
                  </a:ext>
                </a:extLst>
              </p:cNvPr>
              <p:cNvCxnSpPr>
                <a:stCxn id="137" idx="2"/>
                <a:endCxn id="133" idx="5"/>
              </p:cNvCxnSpPr>
              <p:nvPr/>
            </p:nvCxnSpPr>
            <p:spPr>
              <a:xfrm flipH="1" flipV="1">
                <a:off x="1666210" y="2234191"/>
                <a:ext cx="244778" cy="88737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37AF5B06-C62D-4761-A4EA-C277CED6EFF5}"/>
                  </a:ext>
                </a:extLst>
              </p:cNvPr>
              <p:cNvCxnSpPr>
                <a:stCxn id="137" idx="1"/>
                <a:endCxn id="132" idx="6"/>
              </p:cNvCxnSpPr>
              <p:nvPr/>
            </p:nvCxnSpPr>
            <p:spPr>
              <a:xfrm flipH="1" flipV="1">
                <a:off x="1692570" y="1884655"/>
                <a:ext cx="244778" cy="37463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>
                <a:extLst>
                  <a:ext uri="{FF2B5EF4-FFF2-40B4-BE49-F238E27FC236}">
                    <a16:creationId xmlns:a16="http://schemas.microsoft.com/office/drawing/2014/main" id="{05E9393B-3D69-4B22-925F-2187CC56111A}"/>
                  </a:ext>
                </a:extLst>
              </p:cNvPr>
              <p:cNvCxnSpPr>
                <a:cxnSpLocks/>
                <a:stCxn id="137" idx="1"/>
                <a:endCxn id="131" idx="5"/>
              </p:cNvCxnSpPr>
              <p:nvPr/>
            </p:nvCxnSpPr>
            <p:spPr>
              <a:xfrm flipH="1" flipV="1">
                <a:off x="1666210" y="1662399"/>
                <a:ext cx="271138" cy="59688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A40D2F99-C382-4A4E-A428-3F2DBF6DC402}"/>
                  </a:ext>
                </a:extLst>
              </p:cNvPr>
              <p:cNvCxnSpPr>
                <a:stCxn id="132" idx="1"/>
                <a:endCxn id="138" idx="6"/>
              </p:cNvCxnSpPr>
              <p:nvPr/>
            </p:nvCxnSpPr>
            <p:spPr>
              <a:xfrm flipH="1" flipV="1">
                <a:off x="1294152" y="1751137"/>
                <a:ext cx="244778" cy="6987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4D91A2F3-B08C-4CDE-B794-17CA7E0EF521}"/>
                  </a:ext>
                </a:extLst>
              </p:cNvPr>
              <p:cNvCxnSpPr>
                <a:cxnSpLocks/>
                <a:stCxn id="139" idx="7"/>
                <a:endCxn id="132" idx="2"/>
              </p:cNvCxnSpPr>
              <p:nvPr/>
            </p:nvCxnSpPr>
            <p:spPr>
              <a:xfrm flipV="1">
                <a:off x="1267792" y="1884655"/>
                <a:ext cx="244778" cy="8873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65752446-A665-449D-A01C-F4032921CEB3}"/>
                  </a:ext>
                </a:extLst>
              </p:cNvPr>
              <p:cNvCxnSpPr>
                <a:stCxn id="132" idx="7"/>
                <a:endCxn id="135" idx="2"/>
              </p:cNvCxnSpPr>
              <p:nvPr/>
            </p:nvCxnSpPr>
            <p:spPr>
              <a:xfrm flipV="1">
                <a:off x="1666210" y="1751137"/>
                <a:ext cx="244778" cy="6987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3B54A2A4-5A2A-47E9-9B7D-71BF14320C78}"/>
                  </a:ext>
                </a:extLst>
              </p:cNvPr>
              <p:cNvCxnSpPr>
                <a:cxnSpLocks/>
                <a:stCxn id="132" idx="6"/>
                <a:endCxn id="136" idx="1"/>
              </p:cNvCxnSpPr>
              <p:nvPr/>
            </p:nvCxnSpPr>
            <p:spPr>
              <a:xfrm>
                <a:off x="1692570" y="1884655"/>
                <a:ext cx="244778" cy="8873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61AA561F-6E64-47FD-ABB3-68A766816403}"/>
                  </a:ext>
                </a:extLst>
              </p:cNvPr>
              <p:cNvCxnSpPr>
                <a:stCxn id="134" idx="1"/>
                <a:endCxn id="138" idx="5"/>
              </p:cNvCxnSpPr>
              <p:nvPr/>
            </p:nvCxnSpPr>
            <p:spPr>
              <a:xfrm flipH="1" flipV="1">
                <a:off x="1267792" y="1814777"/>
                <a:ext cx="271138" cy="57802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>
                <a:extLst>
                  <a:ext uri="{FF2B5EF4-FFF2-40B4-BE49-F238E27FC236}">
                    <a16:creationId xmlns:a16="http://schemas.microsoft.com/office/drawing/2014/main" id="{B3DC4747-141E-43FF-9553-D1800886D97E}"/>
                  </a:ext>
                </a:extLst>
              </p:cNvPr>
              <p:cNvCxnSpPr>
                <a:stCxn id="135" idx="3"/>
                <a:endCxn id="134" idx="7"/>
              </p:cNvCxnSpPr>
              <p:nvPr/>
            </p:nvCxnSpPr>
            <p:spPr>
              <a:xfrm flipH="1">
                <a:off x="1666210" y="1814777"/>
                <a:ext cx="271138" cy="57802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AB798A3B-F6CC-41E4-B7E2-EFA41701B7FC}"/>
                  </a:ext>
                </a:extLst>
              </p:cNvPr>
              <p:cNvCxnSpPr>
                <a:stCxn id="139" idx="6"/>
                <a:endCxn id="134" idx="1"/>
              </p:cNvCxnSpPr>
              <p:nvPr/>
            </p:nvCxnSpPr>
            <p:spPr>
              <a:xfrm>
                <a:off x="1294152" y="2037033"/>
                <a:ext cx="244778" cy="35577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6903F812-9E29-41F1-89E0-6A0ED1B11572}"/>
                  </a:ext>
                </a:extLst>
              </p:cNvPr>
              <p:cNvCxnSpPr>
                <a:stCxn id="136" idx="2"/>
                <a:endCxn id="134" idx="7"/>
              </p:cNvCxnSpPr>
              <p:nvPr/>
            </p:nvCxnSpPr>
            <p:spPr>
              <a:xfrm flipH="1">
                <a:off x="1666210" y="2037033"/>
                <a:ext cx="244778" cy="35577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id="{029A3968-2584-4CC2-873F-48619F3976D9}"/>
                  </a:ext>
                </a:extLst>
              </p:cNvPr>
              <p:cNvCxnSpPr>
                <a:cxnSpLocks/>
                <a:stCxn id="133" idx="2"/>
                <a:endCxn id="139" idx="6"/>
              </p:cNvCxnSpPr>
              <p:nvPr/>
            </p:nvCxnSpPr>
            <p:spPr>
              <a:xfrm flipH="1" flipV="1">
                <a:off x="1294152" y="2037033"/>
                <a:ext cx="218418" cy="13351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E3666E9E-9EFA-458C-9979-4ACFF2C4D8C4}"/>
                  </a:ext>
                </a:extLst>
              </p:cNvPr>
              <p:cNvCxnSpPr>
                <a:cxnSpLocks/>
                <a:stCxn id="133" idx="1"/>
                <a:endCxn id="138" idx="5"/>
              </p:cNvCxnSpPr>
              <p:nvPr/>
            </p:nvCxnSpPr>
            <p:spPr>
              <a:xfrm flipH="1" flipV="1">
                <a:off x="1267792" y="1814777"/>
                <a:ext cx="271138" cy="29213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0D40B632-4544-4BEC-B686-310592BB22A9}"/>
                  </a:ext>
                </a:extLst>
              </p:cNvPr>
              <p:cNvCxnSpPr>
                <a:stCxn id="133" idx="7"/>
                <a:endCxn id="135" idx="3"/>
              </p:cNvCxnSpPr>
              <p:nvPr/>
            </p:nvCxnSpPr>
            <p:spPr>
              <a:xfrm flipV="1">
                <a:off x="1666210" y="1814777"/>
                <a:ext cx="271138" cy="29213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2BFB7996-B536-4834-A8B5-494D3721CB77}"/>
                  </a:ext>
                </a:extLst>
              </p:cNvPr>
              <p:cNvCxnSpPr>
                <a:stCxn id="138" idx="7"/>
                <a:endCxn id="131" idx="2"/>
              </p:cNvCxnSpPr>
              <p:nvPr/>
            </p:nvCxnSpPr>
            <p:spPr>
              <a:xfrm flipV="1">
                <a:off x="1267792" y="1598759"/>
                <a:ext cx="244778" cy="8873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9A595E7C-8EFE-41C9-B42E-1228F18B11AD}"/>
                  </a:ext>
                </a:extLst>
              </p:cNvPr>
              <p:cNvCxnSpPr>
                <a:stCxn id="131" idx="6"/>
                <a:endCxn id="135" idx="1"/>
              </p:cNvCxnSpPr>
              <p:nvPr/>
            </p:nvCxnSpPr>
            <p:spPr>
              <a:xfrm>
                <a:off x="1692570" y="1598759"/>
                <a:ext cx="244778" cy="8873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D229BD2E-F991-4B1F-95AA-7788ADC945AB}"/>
                  </a:ext>
                </a:extLst>
              </p:cNvPr>
              <p:cNvCxnSpPr>
                <a:stCxn id="131" idx="3"/>
                <a:endCxn id="139" idx="7"/>
              </p:cNvCxnSpPr>
              <p:nvPr/>
            </p:nvCxnSpPr>
            <p:spPr>
              <a:xfrm flipH="1">
                <a:off x="1267792" y="1662399"/>
                <a:ext cx="271138" cy="31099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E128AD9E-6643-4828-8FE0-FCD6027FE978}"/>
                  </a:ext>
                </a:extLst>
              </p:cNvPr>
              <p:cNvCxnSpPr>
                <a:stCxn id="131" idx="5"/>
                <a:endCxn id="136" idx="1"/>
              </p:cNvCxnSpPr>
              <p:nvPr/>
            </p:nvCxnSpPr>
            <p:spPr>
              <a:xfrm>
                <a:off x="1666210" y="1662399"/>
                <a:ext cx="271138" cy="31099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A4F5C607-A238-4E97-B6B2-D7C0224D535E}"/>
                  </a:ext>
                </a:extLst>
              </p:cNvPr>
              <p:cNvCxnSpPr>
                <a:stCxn id="133" idx="6"/>
                <a:endCxn id="136" idx="2"/>
              </p:cNvCxnSpPr>
              <p:nvPr/>
            </p:nvCxnSpPr>
            <p:spPr>
              <a:xfrm flipV="1">
                <a:off x="1692570" y="2037033"/>
                <a:ext cx="218418" cy="13351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5F64135-AD2F-491F-AEC5-924EAEC460D0}"/>
                </a:ext>
              </a:extLst>
            </p:cNvPr>
            <p:cNvGrpSpPr/>
            <p:nvPr/>
          </p:nvGrpSpPr>
          <p:grpSpPr>
            <a:xfrm>
              <a:off x="9984314" y="5724141"/>
              <a:ext cx="816029" cy="683473"/>
              <a:chOff x="1512570" y="4686300"/>
              <a:chExt cx="1767840" cy="1417251"/>
            </a:xfrm>
          </p:grpSpPr>
          <p:pic>
            <p:nvPicPr>
              <p:cNvPr id="129" name="그래픽 67" descr="데이터베이스 단색으로 채워진">
                <a:extLst>
                  <a:ext uri="{FF2B5EF4-FFF2-40B4-BE49-F238E27FC236}">
                    <a16:creationId xmlns:a16="http://schemas.microsoft.com/office/drawing/2014/main" id="{91A78A3A-9351-4E1D-80CC-DD7F9EE5E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12570" y="4686300"/>
                <a:ext cx="1767840" cy="914400"/>
              </a:xfrm>
              <a:prstGeom prst="rect">
                <a:avLst/>
              </a:prstGeom>
            </p:spPr>
          </p:pic>
          <p:sp>
            <p:nvSpPr>
              <p:cNvPr id="130" name="TextBox 68">
                <a:extLst>
                  <a:ext uri="{FF2B5EF4-FFF2-40B4-BE49-F238E27FC236}">
                    <a16:creationId xmlns:a16="http://schemas.microsoft.com/office/drawing/2014/main" id="{93538B97-AE8E-4EC4-99BD-D843CB2D7491}"/>
                  </a:ext>
                </a:extLst>
              </p:cNvPr>
              <p:cNvSpPr txBox="1"/>
              <p:nvPr/>
            </p:nvSpPr>
            <p:spPr>
              <a:xfrm>
                <a:off x="1705840" y="5567108"/>
                <a:ext cx="1381300" cy="536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100" b="1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client</a:t>
                </a:r>
                <a:endParaRPr lang="ko-KR" altLang="en-US" sz="1100" b="1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84D49AB8-84AC-40E1-AB7B-935F1306E6ED}"/>
                </a:ext>
              </a:extLst>
            </p:cNvPr>
            <p:cNvGrpSpPr/>
            <p:nvPr/>
          </p:nvGrpSpPr>
          <p:grpSpPr>
            <a:xfrm>
              <a:off x="10245246" y="5389047"/>
              <a:ext cx="294164" cy="335094"/>
              <a:chOff x="1114152" y="1508759"/>
              <a:chExt cx="976836" cy="1037687"/>
            </a:xfrm>
          </p:grpSpPr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BEA8A4FE-7D8C-4451-9853-57D3FABEAE45}"/>
                  </a:ext>
                </a:extLst>
              </p:cNvPr>
              <p:cNvSpPr/>
              <p:nvPr/>
            </p:nvSpPr>
            <p:spPr>
              <a:xfrm>
                <a:off x="1512570" y="1508759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8DB3772C-357D-48DF-8BE3-36BDAD105B60}"/>
                  </a:ext>
                </a:extLst>
              </p:cNvPr>
              <p:cNvSpPr/>
              <p:nvPr/>
            </p:nvSpPr>
            <p:spPr>
              <a:xfrm>
                <a:off x="1512570" y="1794655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ADA27FF0-0B47-41CA-B8D3-F3CC1D392159}"/>
                  </a:ext>
                </a:extLst>
              </p:cNvPr>
              <p:cNvSpPr/>
              <p:nvPr/>
            </p:nvSpPr>
            <p:spPr>
              <a:xfrm>
                <a:off x="1512570" y="2080551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646C7CEF-CA99-4913-9C19-770730FC5F0D}"/>
                  </a:ext>
                </a:extLst>
              </p:cNvPr>
              <p:cNvSpPr/>
              <p:nvPr/>
            </p:nvSpPr>
            <p:spPr>
              <a:xfrm>
                <a:off x="1512570" y="2366446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BFCDD48A-1DFB-4438-9EE1-522EE34DF81E}"/>
                  </a:ext>
                </a:extLst>
              </p:cNvPr>
              <p:cNvSpPr/>
              <p:nvPr/>
            </p:nvSpPr>
            <p:spPr>
              <a:xfrm>
                <a:off x="1910988" y="1661137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8E34B1E4-7C37-497F-9791-1AE4BE1A45C3}"/>
                  </a:ext>
                </a:extLst>
              </p:cNvPr>
              <p:cNvSpPr/>
              <p:nvPr/>
            </p:nvSpPr>
            <p:spPr>
              <a:xfrm>
                <a:off x="1910988" y="1947033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6A86150B-2706-4E00-A91C-B20AA4A8CE9F}"/>
                  </a:ext>
                </a:extLst>
              </p:cNvPr>
              <p:cNvSpPr/>
              <p:nvPr/>
            </p:nvSpPr>
            <p:spPr>
              <a:xfrm>
                <a:off x="1910988" y="2232928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D7320766-DF9C-44F4-90EF-6FBAA65AD7B2}"/>
                  </a:ext>
                </a:extLst>
              </p:cNvPr>
              <p:cNvSpPr/>
              <p:nvPr/>
            </p:nvSpPr>
            <p:spPr>
              <a:xfrm>
                <a:off x="1114152" y="1661137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7868ED7B-0FFB-426E-A42F-4B371C78314D}"/>
                  </a:ext>
                </a:extLst>
              </p:cNvPr>
              <p:cNvSpPr/>
              <p:nvPr/>
            </p:nvSpPr>
            <p:spPr>
              <a:xfrm>
                <a:off x="1114152" y="1947033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2DD09791-BE84-470A-BF6A-E7C12A84972D}"/>
                  </a:ext>
                </a:extLst>
              </p:cNvPr>
              <p:cNvSpPr/>
              <p:nvPr/>
            </p:nvSpPr>
            <p:spPr>
              <a:xfrm>
                <a:off x="1114152" y="2232928"/>
                <a:ext cx="180000" cy="180000"/>
              </a:xfrm>
              <a:prstGeom prst="ellips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F584ECDE-2248-44F4-8108-05712C4D0A7F}"/>
                  </a:ext>
                </a:extLst>
              </p:cNvPr>
              <p:cNvCxnSpPr>
                <a:stCxn id="104" idx="5"/>
                <a:endCxn id="98" idx="2"/>
              </p:cNvCxnSpPr>
              <p:nvPr/>
            </p:nvCxnSpPr>
            <p:spPr>
              <a:xfrm>
                <a:off x="1267792" y="2386568"/>
                <a:ext cx="244778" cy="6987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A4342E3F-ADCE-4B60-ABA8-7B5168F305D5}"/>
                  </a:ext>
                </a:extLst>
              </p:cNvPr>
              <p:cNvCxnSpPr>
                <a:stCxn id="104" idx="6"/>
                <a:endCxn id="97" idx="3"/>
              </p:cNvCxnSpPr>
              <p:nvPr/>
            </p:nvCxnSpPr>
            <p:spPr>
              <a:xfrm flipV="1">
                <a:off x="1294152" y="2234191"/>
                <a:ext cx="244778" cy="88737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E4CFA800-3F55-4B41-A5C4-9F1E5903E337}"/>
                  </a:ext>
                </a:extLst>
              </p:cNvPr>
              <p:cNvCxnSpPr>
                <a:stCxn id="104" idx="7"/>
                <a:endCxn id="96" idx="2"/>
              </p:cNvCxnSpPr>
              <p:nvPr/>
            </p:nvCxnSpPr>
            <p:spPr>
              <a:xfrm flipV="1">
                <a:off x="1267792" y="1884655"/>
                <a:ext cx="244778" cy="37463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74B37B01-CA69-4EA0-AB9B-F16F107DD2A8}"/>
                  </a:ext>
                </a:extLst>
              </p:cNvPr>
              <p:cNvCxnSpPr>
                <a:cxnSpLocks/>
                <a:stCxn id="104" idx="7"/>
                <a:endCxn id="95" idx="3"/>
              </p:cNvCxnSpPr>
              <p:nvPr/>
            </p:nvCxnSpPr>
            <p:spPr>
              <a:xfrm flipV="1">
                <a:off x="1267792" y="1662399"/>
                <a:ext cx="271138" cy="59688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393E8BD1-0443-4B90-9B46-C61861C707E5}"/>
                  </a:ext>
                </a:extLst>
              </p:cNvPr>
              <p:cNvCxnSpPr>
                <a:stCxn id="101" idx="3"/>
                <a:endCxn id="98" idx="6"/>
              </p:cNvCxnSpPr>
              <p:nvPr/>
            </p:nvCxnSpPr>
            <p:spPr>
              <a:xfrm flipH="1">
                <a:off x="1692570" y="2386568"/>
                <a:ext cx="244778" cy="6987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8B6ED8FB-74C4-4D8D-B23A-EFE1D690056B}"/>
                  </a:ext>
                </a:extLst>
              </p:cNvPr>
              <p:cNvCxnSpPr>
                <a:stCxn id="101" idx="2"/>
                <a:endCxn id="97" idx="5"/>
              </p:cNvCxnSpPr>
              <p:nvPr/>
            </p:nvCxnSpPr>
            <p:spPr>
              <a:xfrm flipH="1" flipV="1">
                <a:off x="1666210" y="2234191"/>
                <a:ext cx="244778" cy="88737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9873BE93-03A9-453E-AF62-E083118C4EA5}"/>
                  </a:ext>
                </a:extLst>
              </p:cNvPr>
              <p:cNvCxnSpPr>
                <a:stCxn id="101" idx="1"/>
                <a:endCxn id="96" idx="6"/>
              </p:cNvCxnSpPr>
              <p:nvPr/>
            </p:nvCxnSpPr>
            <p:spPr>
              <a:xfrm flipH="1" flipV="1">
                <a:off x="1692570" y="1884655"/>
                <a:ext cx="244778" cy="37463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91356948-0B32-45FC-884A-B386724254B1}"/>
                  </a:ext>
                </a:extLst>
              </p:cNvPr>
              <p:cNvCxnSpPr>
                <a:cxnSpLocks/>
                <a:stCxn id="101" idx="1"/>
                <a:endCxn id="95" idx="5"/>
              </p:cNvCxnSpPr>
              <p:nvPr/>
            </p:nvCxnSpPr>
            <p:spPr>
              <a:xfrm flipH="1" flipV="1">
                <a:off x="1666210" y="1662399"/>
                <a:ext cx="271138" cy="59688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6F0785A-C6E6-409B-853D-6820FA28DFDF}"/>
                  </a:ext>
                </a:extLst>
              </p:cNvPr>
              <p:cNvCxnSpPr>
                <a:stCxn id="96" idx="1"/>
                <a:endCxn id="102" idx="6"/>
              </p:cNvCxnSpPr>
              <p:nvPr/>
            </p:nvCxnSpPr>
            <p:spPr>
              <a:xfrm flipH="1" flipV="1">
                <a:off x="1294152" y="1751137"/>
                <a:ext cx="244778" cy="6987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93A7FB10-A96A-4D30-8C8F-07DAD3A24842}"/>
                  </a:ext>
                </a:extLst>
              </p:cNvPr>
              <p:cNvCxnSpPr>
                <a:cxnSpLocks/>
                <a:stCxn id="103" idx="7"/>
                <a:endCxn id="96" idx="2"/>
              </p:cNvCxnSpPr>
              <p:nvPr/>
            </p:nvCxnSpPr>
            <p:spPr>
              <a:xfrm flipV="1">
                <a:off x="1267792" y="1884655"/>
                <a:ext cx="244778" cy="8873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6422324A-18CB-4294-BA8E-CE6B8A4DB0A5}"/>
                  </a:ext>
                </a:extLst>
              </p:cNvPr>
              <p:cNvCxnSpPr>
                <a:stCxn id="96" idx="7"/>
                <a:endCxn id="99" idx="2"/>
              </p:cNvCxnSpPr>
              <p:nvPr/>
            </p:nvCxnSpPr>
            <p:spPr>
              <a:xfrm flipV="1">
                <a:off x="1666210" y="1751137"/>
                <a:ext cx="244778" cy="6987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BBB38DCA-6EB6-4831-8A0D-77ABE0F178D3}"/>
                  </a:ext>
                </a:extLst>
              </p:cNvPr>
              <p:cNvCxnSpPr>
                <a:cxnSpLocks/>
                <a:stCxn id="96" idx="6"/>
                <a:endCxn id="100" idx="1"/>
              </p:cNvCxnSpPr>
              <p:nvPr/>
            </p:nvCxnSpPr>
            <p:spPr>
              <a:xfrm>
                <a:off x="1692570" y="1884655"/>
                <a:ext cx="244778" cy="8873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E8114918-43C8-40B7-9C91-CB2B8E5873A4}"/>
                  </a:ext>
                </a:extLst>
              </p:cNvPr>
              <p:cNvCxnSpPr>
                <a:stCxn id="98" idx="1"/>
                <a:endCxn id="102" idx="5"/>
              </p:cNvCxnSpPr>
              <p:nvPr/>
            </p:nvCxnSpPr>
            <p:spPr>
              <a:xfrm flipH="1" flipV="1">
                <a:off x="1267792" y="1814777"/>
                <a:ext cx="271138" cy="57802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85D8DA04-CFAD-48AB-86B0-0E70B8F8A693}"/>
                  </a:ext>
                </a:extLst>
              </p:cNvPr>
              <p:cNvCxnSpPr>
                <a:stCxn id="99" idx="3"/>
                <a:endCxn id="98" idx="7"/>
              </p:cNvCxnSpPr>
              <p:nvPr/>
            </p:nvCxnSpPr>
            <p:spPr>
              <a:xfrm flipH="1">
                <a:off x="1666210" y="1814777"/>
                <a:ext cx="271138" cy="578029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6D77C98F-315D-4C96-B3D7-16F6AA513FCA}"/>
                  </a:ext>
                </a:extLst>
              </p:cNvPr>
              <p:cNvCxnSpPr>
                <a:stCxn id="103" idx="6"/>
                <a:endCxn id="98" idx="1"/>
              </p:cNvCxnSpPr>
              <p:nvPr/>
            </p:nvCxnSpPr>
            <p:spPr>
              <a:xfrm>
                <a:off x="1294152" y="2037033"/>
                <a:ext cx="244778" cy="35577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85961AD1-8ECC-4213-B6B4-E219CABA8805}"/>
                  </a:ext>
                </a:extLst>
              </p:cNvPr>
              <p:cNvCxnSpPr>
                <a:stCxn id="100" idx="2"/>
                <a:endCxn id="98" idx="7"/>
              </p:cNvCxnSpPr>
              <p:nvPr/>
            </p:nvCxnSpPr>
            <p:spPr>
              <a:xfrm flipH="1">
                <a:off x="1666210" y="2037033"/>
                <a:ext cx="244778" cy="35577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E79F24D1-55DE-4164-95D6-7B69BA2991A1}"/>
                  </a:ext>
                </a:extLst>
              </p:cNvPr>
              <p:cNvCxnSpPr>
                <a:cxnSpLocks/>
                <a:stCxn id="97" idx="2"/>
                <a:endCxn id="103" idx="6"/>
              </p:cNvCxnSpPr>
              <p:nvPr/>
            </p:nvCxnSpPr>
            <p:spPr>
              <a:xfrm flipH="1" flipV="1">
                <a:off x="1294152" y="2037033"/>
                <a:ext cx="218418" cy="13351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095554D9-13D1-471C-9231-758E35E26506}"/>
                  </a:ext>
                </a:extLst>
              </p:cNvPr>
              <p:cNvCxnSpPr>
                <a:cxnSpLocks/>
                <a:stCxn id="97" idx="1"/>
                <a:endCxn id="102" idx="5"/>
              </p:cNvCxnSpPr>
              <p:nvPr/>
            </p:nvCxnSpPr>
            <p:spPr>
              <a:xfrm flipH="1" flipV="1">
                <a:off x="1267792" y="1814777"/>
                <a:ext cx="271138" cy="29213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03A4CF68-F306-4B1D-9396-C4C4414705D9}"/>
                  </a:ext>
                </a:extLst>
              </p:cNvPr>
              <p:cNvCxnSpPr>
                <a:stCxn id="97" idx="7"/>
                <a:endCxn id="99" idx="3"/>
              </p:cNvCxnSpPr>
              <p:nvPr/>
            </p:nvCxnSpPr>
            <p:spPr>
              <a:xfrm flipV="1">
                <a:off x="1666210" y="1814777"/>
                <a:ext cx="271138" cy="29213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D8BAE31A-84C3-47B7-B7D6-F5AFAC719A57}"/>
                  </a:ext>
                </a:extLst>
              </p:cNvPr>
              <p:cNvCxnSpPr>
                <a:stCxn id="102" idx="7"/>
                <a:endCxn id="95" idx="2"/>
              </p:cNvCxnSpPr>
              <p:nvPr/>
            </p:nvCxnSpPr>
            <p:spPr>
              <a:xfrm flipV="1">
                <a:off x="1267792" y="1598759"/>
                <a:ext cx="244778" cy="8873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485EFCAE-EB08-4D1B-BFF4-EEE86098C790}"/>
                  </a:ext>
                </a:extLst>
              </p:cNvPr>
              <p:cNvCxnSpPr>
                <a:stCxn id="95" idx="6"/>
                <a:endCxn id="99" idx="1"/>
              </p:cNvCxnSpPr>
              <p:nvPr/>
            </p:nvCxnSpPr>
            <p:spPr>
              <a:xfrm>
                <a:off x="1692570" y="1598759"/>
                <a:ext cx="244778" cy="8873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AD4DB02F-0236-47F4-B26D-3872C3696F70}"/>
                  </a:ext>
                </a:extLst>
              </p:cNvPr>
              <p:cNvCxnSpPr>
                <a:stCxn id="95" idx="3"/>
                <a:endCxn id="103" idx="7"/>
              </p:cNvCxnSpPr>
              <p:nvPr/>
            </p:nvCxnSpPr>
            <p:spPr>
              <a:xfrm flipH="1">
                <a:off x="1267792" y="1662399"/>
                <a:ext cx="271138" cy="31099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F983779B-2B8E-49E0-BCF3-294593A4441C}"/>
                  </a:ext>
                </a:extLst>
              </p:cNvPr>
              <p:cNvCxnSpPr>
                <a:stCxn id="95" idx="5"/>
                <a:endCxn id="100" idx="1"/>
              </p:cNvCxnSpPr>
              <p:nvPr/>
            </p:nvCxnSpPr>
            <p:spPr>
              <a:xfrm>
                <a:off x="1666210" y="1662399"/>
                <a:ext cx="271138" cy="31099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8CCC2B1D-C281-4D3A-ACB4-37C794111801}"/>
                  </a:ext>
                </a:extLst>
              </p:cNvPr>
              <p:cNvCxnSpPr>
                <a:stCxn id="97" idx="6"/>
                <a:endCxn id="100" idx="2"/>
              </p:cNvCxnSpPr>
              <p:nvPr/>
            </p:nvCxnSpPr>
            <p:spPr>
              <a:xfrm flipV="1">
                <a:off x="1692570" y="2037033"/>
                <a:ext cx="218418" cy="13351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35033870-8E69-47D7-8048-7EAB4A2BC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280" y="4533627"/>
              <a:ext cx="1425333" cy="79127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1022831B-9AF2-4161-8C7F-465B624B3D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43485" y="4612000"/>
              <a:ext cx="1397508" cy="7710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1D84E2C3-888F-4381-AF23-5E73BE6AF4FE}"/>
                </a:ext>
              </a:extLst>
            </p:cNvPr>
            <p:cNvCxnSpPr>
              <a:cxnSpLocks/>
            </p:cNvCxnSpPr>
            <p:nvPr/>
          </p:nvCxnSpPr>
          <p:spPr>
            <a:xfrm rot="14244824" flipV="1">
              <a:off x="8830726" y="4553001"/>
              <a:ext cx="1489111" cy="7573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A0238AAF-8A60-4F14-97B1-272DB26E8C93}"/>
                </a:ext>
              </a:extLst>
            </p:cNvPr>
            <p:cNvCxnSpPr>
              <a:cxnSpLocks/>
            </p:cNvCxnSpPr>
            <p:nvPr/>
          </p:nvCxnSpPr>
          <p:spPr>
            <a:xfrm rot="14244824" flipH="1">
              <a:off x="8818328" y="4640901"/>
              <a:ext cx="1460042" cy="7380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E593A204-5976-4362-8593-3BC984D6C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2742" y="4676024"/>
              <a:ext cx="0" cy="68863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E5BEDBEB-A168-4582-8715-93B17463ECF3}"/>
                </a:ext>
              </a:extLst>
            </p:cNvPr>
            <p:cNvCxnSpPr/>
            <p:nvPr/>
          </p:nvCxnSpPr>
          <p:spPr>
            <a:xfrm>
              <a:off x="8574729" y="4676024"/>
              <a:ext cx="0" cy="68863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26">
                  <a:extLst>
                    <a:ext uri="{FF2B5EF4-FFF2-40B4-BE49-F238E27FC236}">
                      <a16:creationId xmlns:a16="http://schemas.microsoft.com/office/drawing/2014/main" id="{FC78FAC6-0A7D-43D8-BF57-7FA5B42E3CFC}"/>
                    </a:ext>
                  </a:extLst>
                </p:cNvPr>
                <p:cNvSpPr txBox="1"/>
                <p:nvPr/>
              </p:nvSpPr>
              <p:spPr>
                <a:xfrm>
                  <a:off x="6288388" y="4073543"/>
                  <a:ext cx="1506628" cy="4707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nary>
                        <m:sSub>
                          <m:sSub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1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</mc:Choice>
          <mc:Fallback xmlns="">
            <p:sp>
              <p:nvSpPr>
                <p:cNvPr id="88" name="TextBox 26">
                  <a:extLst>
                    <a:ext uri="{FF2B5EF4-FFF2-40B4-BE49-F238E27FC236}">
                      <a16:creationId xmlns:a16="http://schemas.microsoft.com/office/drawing/2014/main" id="{FC78FAC6-0A7D-43D8-BF57-7FA5B42E3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8388" y="4073543"/>
                  <a:ext cx="1506628" cy="470734"/>
                </a:xfrm>
                <a:prstGeom prst="rect">
                  <a:avLst/>
                </a:prstGeom>
                <a:blipFill>
                  <a:blip r:embed="rId8"/>
                  <a:stretch>
                    <a:fillRect t="-118182" r="-23887" b="-1831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00B797BF-6BE8-4FBE-B37E-BB9474FAFCCE}"/>
                </a:ext>
              </a:extLst>
            </p:cNvPr>
            <p:cNvGrpSpPr/>
            <p:nvPr/>
          </p:nvGrpSpPr>
          <p:grpSpPr>
            <a:xfrm>
              <a:off x="9915777" y="4074327"/>
              <a:ext cx="1385479" cy="243483"/>
              <a:chOff x="8581787" y="917032"/>
              <a:chExt cx="2965190" cy="413993"/>
            </a:xfrm>
          </p:grpSpPr>
          <p:sp>
            <p:nvSpPr>
              <p:cNvPr id="93" name="TextBox 31">
                <a:extLst>
                  <a:ext uri="{FF2B5EF4-FFF2-40B4-BE49-F238E27FC236}">
                    <a16:creationId xmlns:a16="http://schemas.microsoft.com/office/drawing/2014/main" id="{927DBC23-638C-4956-A708-35496417B6A4}"/>
                  </a:ext>
                </a:extLst>
              </p:cNvPr>
              <p:cNvSpPr txBox="1"/>
              <p:nvPr/>
            </p:nvSpPr>
            <p:spPr>
              <a:xfrm>
                <a:off x="9307224" y="917032"/>
                <a:ext cx="2239753" cy="413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0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 Global</a:t>
                </a:r>
                <a:r>
                  <a:rPr lang="ko-KR" altLang="en-US" sz="10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:r>
                  <a:rPr lang="en-US" altLang="ko" sz="10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weight</a:t>
                </a:r>
              </a:p>
            </p:txBody>
          </p:sp>
          <p:cxnSp>
            <p:nvCxnSpPr>
              <p:cNvPr id="94" name="직선 화살표 연결선 93">
                <a:extLst>
                  <a:ext uri="{FF2B5EF4-FFF2-40B4-BE49-F238E27FC236}">
                    <a16:creationId xmlns:a16="http://schemas.microsoft.com/office/drawing/2014/main" id="{B7501619-8A93-43E1-BAE2-3AA3E7D83C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581787" y="1079626"/>
                <a:ext cx="77046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46C2E84-9B9A-4248-8288-4741AF712533}"/>
                </a:ext>
              </a:extLst>
            </p:cNvPr>
            <p:cNvGrpSpPr/>
            <p:nvPr/>
          </p:nvGrpSpPr>
          <p:grpSpPr>
            <a:xfrm>
              <a:off x="9939450" y="3845395"/>
              <a:ext cx="1361807" cy="342368"/>
              <a:chOff x="8688084" y="1119318"/>
              <a:chExt cx="2914528" cy="582126"/>
            </a:xfrm>
          </p:grpSpPr>
          <p:sp>
            <p:nvSpPr>
              <p:cNvPr id="91" name="Google Shape;79;p15">
                <a:extLst>
                  <a:ext uri="{FF2B5EF4-FFF2-40B4-BE49-F238E27FC236}">
                    <a16:creationId xmlns:a16="http://schemas.microsoft.com/office/drawing/2014/main" id="{D88BA7ED-FADB-494E-80C2-337505F4D753}"/>
                  </a:ext>
                </a:extLst>
              </p:cNvPr>
              <p:cNvSpPr txBox="1"/>
              <p:nvPr/>
            </p:nvSpPr>
            <p:spPr>
              <a:xfrm>
                <a:off x="9362859" y="1119318"/>
                <a:ext cx="2239753" cy="5821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 Local</a:t>
                </a:r>
                <a:r>
                  <a:rPr lang="en-US" altLang="ko-KR" sz="10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weight</a:t>
                </a:r>
                <a:endParaRPr 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cxnSp>
            <p:nvCxnSpPr>
              <p:cNvPr id="92" name="직선 화살표 연결선 91">
                <a:extLst>
                  <a:ext uri="{FF2B5EF4-FFF2-40B4-BE49-F238E27FC236}">
                    <a16:creationId xmlns:a16="http://schemas.microsoft.com/office/drawing/2014/main" id="{DB7DA0FF-12E8-4953-90C9-31CB686361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8084" y="1434537"/>
                <a:ext cx="770469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127A91B4-B885-390E-4D42-2F787A8B6AD6}"/>
              </a:ext>
            </a:extLst>
          </p:cNvPr>
          <p:cNvSpPr txBox="1"/>
          <p:nvPr/>
        </p:nvSpPr>
        <p:spPr>
          <a:xfrm>
            <a:off x="5125635" y="4613344"/>
            <a:ext cx="777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VS</a:t>
            </a:r>
            <a:endParaRPr lang="ko-KR" altLang="en-US" sz="36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DEA43479-3CC6-E0E3-07C1-1611C80FB621}"/>
              </a:ext>
            </a:extLst>
          </p:cNvPr>
          <p:cNvSpPr txBox="1"/>
          <p:nvPr/>
        </p:nvSpPr>
        <p:spPr>
          <a:xfrm>
            <a:off x="11587162" y="6410326"/>
            <a:ext cx="528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9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899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B74EBC38-9030-BB39-2E22-5967D21FA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" r="1322" b="10910"/>
          <a:stretch/>
        </p:blipFill>
        <p:spPr>
          <a:xfrm>
            <a:off x="516000" y="-1"/>
            <a:ext cx="11160000" cy="1342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8A392F-D2DE-DDA1-8752-DBD92B258182}"/>
              </a:ext>
            </a:extLst>
          </p:cNvPr>
          <p:cNvSpPr txBox="1"/>
          <p:nvPr/>
        </p:nvSpPr>
        <p:spPr>
          <a:xfrm>
            <a:off x="848242" y="171810"/>
            <a:ext cx="2319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 </a:t>
            </a:r>
            <a:r>
              <a:rPr lang="ko-KR" altLang="en-US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추진 내용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AB87D-CD17-756D-7F4F-B838CDFF02BC}"/>
              </a:ext>
            </a:extLst>
          </p:cNvPr>
          <p:cNvSpPr txBox="1"/>
          <p:nvPr/>
        </p:nvSpPr>
        <p:spPr>
          <a:xfrm>
            <a:off x="848242" y="743323"/>
            <a:ext cx="1693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B4C7E2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</a:t>
            </a:r>
            <a:r>
              <a:rPr lang="en-US" altLang="ko-KR" sz="20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시스템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A68182-CF5B-BA41-507A-61593C5B3BC2}"/>
              </a:ext>
            </a:extLst>
          </p:cNvPr>
          <p:cNvSpPr txBox="1"/>
          <p:nvPr/>
        </p:nvSpPr>
        <p:spPr>
          <a:xfrm>
            <a:off x="516000" y="1365797"/>
            <a:ext cx="11447400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군집위성 연합학습 시스템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280802-F6E9-4AA6-8586-50408CF2868C}"/>
              </a:ext>
            </a:extLst>
          </p:cNvPr>
          <p:cNvSpPr txBox="1"/>
          <p:nvPr/>
        </p:nvSpPr>
        <p:spPr>
          <a:xfrm>
            <a:off x="6033739" y="2601009"/>
            <a:ext cx="53629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server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역할을 하는 지상관제 센터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800100" lvl="1" indent="-342900" fontAlgn="base">
              <a:buFont typeface="Wingdings" panose="05000000000000000000" pitchFamily="2" charset="2"/>
              <a:buChar char="ü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global model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생성 및 배포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800100" lvl="1" indent="-342900" fontAlgn="base">
              <a:buFont typeface="Wingdings" panose="05000000000000000000" pitchFamily="2" charset="2"/>
              <a:buChar char="ü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Local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model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파라미터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aggregation</a:t>
            </a:r>
          </a:p>
          <a:p>
            <a:pPr lvl="1" fontAlgn="base"/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client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역할을 하는 군집 위성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800100" lvl="1" indent="-342900" fontAlgn="base">
              <a:buFont typeface="Wingdings" panose="05000000000000000000" pitchFamily="2" charset="2"/>
              <a:buChar char="ü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Local data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&amp;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파라미터 전송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1" fontAlgn="base"/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7938A0-4257-FCEE-3DBB-ADA634D2A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00" y="2096872"/>
            <a:ext cx="4877904" cy="40178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971899-8C06-336D-BFE6-6F64EE143ECF}"/>
              </a:ext>
            </a:extLst>
          </p:cNvPr>
          <p:cNvSpPr txBox="1"/>
          <p:nvPr/>
        </p:nvSpPr>
        <p:spPr>
          <a:xfrm>
            <a:off x="11587162" y="6410326"/>
            <a:ext cx="528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10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150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873E59C-2DDF-80FF-D913-27569B31D88A}"/>
              </a:ext>
            </a:extLst>
          </p:cNvPr>
          <p:cNvSpPr txBox="1"/>
          <p:nvPr/>
        </p:nvSpPr>
        <p:spPr>
          <a:xfrm>
            <a:off x="516000" y="1342964"/>
            <a:ext cx="11160000" cy="4950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데이터셋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모델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Object Detection </a:t>
            </a:r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모델</a:t>
            </a:r>
            <a:r>
              <a: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2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Fater</a:t>
            </a:r>
            <a:r>
              <a: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R-CNN, YOLO, SSD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Semantic Segmentation </a:t>
            </a:r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모델</a:t>
            </a:r>
            <a:r>
              <a: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U-Net ++, </a:t>
            </a:r>
            <a:r>
              <a:rPr lang="en-US" altLang="ko-KR" sz="2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DeepLab</a:t>
            </a:r>
            <a:r>
              <a: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en-US" altLang="ko-KR" sz="2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HRNet</a:t>
            </a:r>
            <a:endParaRPr lang="en-US" altLang="ko-KR" sz="2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12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74EBC38-9030-BB39-2E22-5967D21FA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" r="1322" b="10910"/>
          <a:stretch/>
        </p:blipFill>
        <p:spPr>
          <a:xfrm>
            <a:off x="516000" y="-1"/>
            <a:ext cx="11160000" cy="1342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8A392F-D2DE-DDA1-8752-DBD92B258182}"/>
              </a:ext>
            </a:extLst>
          </p:cNvPr>
          <p:cNvSpPr txBox="1"/>
          <p:nvPr/>
        </p:nvSpPr>
        <p:spPr>
          <a:xfrm>
            <a:off x="848242" y="171810"/>
            <a:ext cx="2319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 </a:t>
            </a:r>
            <a:r>
              <a:rPr lang="ko-KR" altLang="en-US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추진 내용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AB87D-CD17-756D-7F4F-B838CDFF02BC}"/>
              </a:ext>
            </a:extLst>
          </p:cNvPr>
          <p:cNvSpPr txBox="1"/>
          <p:nvPr/>
        </p:nvSpPr>
        <p:spPr>
          <a:xfrm>
            <a:off x="848242" y="743323"/>
            <a:ext cx="2233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B4C7E2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 </a:t>
            </a:r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데이터셋 및 모델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898C0B1-4371-82E5-69EB-8EC2465461A9}"/>
              </a:ext>
            </a:extLst>
          </p:cNvPr>
          <p:cNvGrpSpPr/>
          <p:nvPr/>
        </p:nvGrpSpPr>
        <p:grpSpPr>
          <a:xfrm>
            <a:off x="2375997" y="1992051"/>
            <a:ext cx="7440007" cy="2476169"/>
            <a:chOff x="2069787" y="1992051"/>
            <a:chExt cx="7440007" cy="247616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6B935FC-EBD1-33AE-AD06-9BB1F79D5126}"/>
                </a:ext>
              </a:extLst>
            </p:cNvPr>
            <p:cNvGrpSpPr/>
            <p:nvPr/>
          </p:nvGrpSpPr>
          <p:grpSpPr>
            <a:xfrm>
              <a:off x="2069787" y="1992051"/>
              <a:ext cx="2873397" cy="2476169"/>
              <a:chOff x="756918" y="1992051"/>
              <a:chExt cx="2873397" cy="2476169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C8B17823-0EFF-F1CE-E208-617C17DD51D5}"/>
                  </a:ext>
                </a:extLst>
              </p:cNvPr>
              <p:cNvGrpSpPr/>
              <p:nvPr/>
            </p:nvGrpSpPr>
            <p:grpSpPr>
              <a:xfrm>
                <a:off x="1039786" y="1992051"/>
                <a:ext cx="2160000" cy="2160000"/>
                <a:chOff x="1420633" y="2100667"/>
                <a:chExt cx="7273944" cy="7284459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A61BA6B9-F671-59C3-0C9D-1D9622B134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20633" y="2100667"/>
                  <a:ext cx="3600000" cy="3600000"/>
                </a:xfrm>
                <a:prstGeom prst="rect">
                  <a:avLst/>
                </a:prstGeom>
              </p:spPr>
            </p:pic>
            <p:pic>
              <p:nvPicPr>
                <p:cNvPr id="10" name="그림 9" descr="자연이(가) 표시된 사진&#10;&#10;자동 생성된 설명">
                  <a:extLst>
                    <a:ext uri="{FF2B5EF4-FFF2-40B4-BE49-F238E27FC236}">
                      <a16:creationId xmlns:a16="http://schemas.microsoft.com/office/drawing/2014/main" id="{0D5E306C-9BC6-7B4C-B60E-C2A918BF51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94577" y="2100667"/>
                  <a:ext cx="3600000" cy="3600000"/>
                </a:xfrm>
                <a:prstGeom prst="rect">
                  <a:avLst/>
                </a:prstGeom>
              </p:spPr>
            </p:pic>
            <p:pic>
              <p:nvPicPr>
                <p:cNvPr id="11" name="그림 10" descr="텍스트, 액세서리, 바지이(가) 표시된 사진&#10;&#10;자동 생성된 설명">
                  <a:extLst>
                    <a:ext uri="{FF2B5EF4-FFF2-40B4-BE49-F238E27FC236}">
                      <a16:creationId xmlns:a16="http://schemas.microsoft.com/office/drawing/2014/main" id="{A6E5C5E2-10E4-820C-7340-9C24803647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20633" y="5785126"/>
                  <a:ext cx="3600000" cy="3600000"/>
                </a:xfrm>
                <a:prstGeom prst="rect">
                  <a:avLst/>
                </a:prstGeom>
              </p:spPr>
            </p:pic>
            <p:pic>
              <p:nvPicPr>
                <p:cNvPr id="12" name="그림 11" descr="실외, 연기, 구름, 구름낀이(가) 표시된 사진&#10;&#10;자동 생성된 설명">
                  <a:extLst>
                    <a:ext uri="{FF2B5EF4-FFF2-40B4-BE49-F238E27FC236}">
                      <a16:creationId xmlns:a16="http://schemas.microsoft.com/office/drawing/2014/main" id="{456D9AD3-6E0B-3850-45ED-59F8A1E68B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94577" y="5785126"/>
                  <a:ext cx="3600000" cy="3600000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hlinkClick r:id="rId8"/>
                <a:extLst>
                  <a:ext uri="{FF2B5EF4-FFF2-40B4-BE49-F238E27FC236}">
                    <a16:creationId xmlns:a16="http://schemas.microsoft.com/office/drawing/2014/main" id="{0716481A-7979-59A0-7803-67B22FCE2FB6}"/>
                  </a:ext>
                </a:extLst>
              </p:cNvPr>
              <p:cNvSpPr txBox="1"/>
              <p:nvPr/>
            </p:nvSpPr>
            <p:spPr>
              <a:xfrm>
                <a:off x="756918" y="4160443"/>
                <a:ext cx="287339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fontAlgn="base"/>
                <a:r>
                  <a:rPr lang="en-US" altLang="ko-KR" sz="1400" i="0" dirty="0">
                    <a:effectLst/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Airbus Ship Detection </a:t>
                </a:r>
                <a:r>
                  <a:rPr lang="en-US" altLang="ko-KR" sz="14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Dataset</a:t>
                </a:r>
                <a:endParaRPr lang="en-US" altLang="ko-KR" sz="1400" i="0" dirty="0"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CC5405D-8508-EDE6-C917-1FC3AA871AE6}"/>
                </a:ext>
              </a:extLst>
            </p:cNvPr>
            <p:cNvGrpSpPr/>
            <p:nvPr/>
          </p:nvGrpSpPr>
          <p:grpSpPr>
            <a:xfrm>
              <a:off x="6678861" y="1992051"/>
              <a:ext cx="2830933" cy="2476169"/>
              <a:chOff x="4378212" y="1992051"/>
              <a:chExt cx="2830933" cy="2476169"/>
            </a:xfrm>
          </p:grpSpPr>
          <p:pic>
            <p:nvPicPr>
              <p:cNvPr id="1026" name="Picture 2" descr="위성영상 객체판독 대표도면 예시 - (왼쪽부터) 관심객체, 건물윤곽, 도로윤곽, 구름 추출, 레이더 원본, 레이더 수계 ">
                <a:extLst>
                  <a:ext uri="{FF2B5EF4-FFF2-40B4-BE49-F238E27FC236}">
                    <a16:creationId xmlns:a16="http://schemas.microsoft.com/office/drawing/2014/main" id="{F8DF99EE-A220-ED99-D65D-99C7353946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3032"/>
              <a:stretch/>
            </p:blipFill>
            <p:spPr bwMode="auto">
              <a:xfrm>
                <a:off x="4596464" y="1992051"/>
                <a:ext cx="2394885" cy="21810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798D59-232B-2F18-8DB5-F13622173AB8}"/>
                  </a:ext>
                </a:extLst>
              </p:cNvPr>
              <p:cNvSpPr txBox="1"/>
              <p:nvPr/>
            </p:nvSpPr>
            <p:spPr>
              <a:xfrm>
                <a:off x="4378212" y="4160443"/>
                <a:ext cx="283093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위성영상 객체 판독 데이터</a:t>
                </a:r>
                <a:endParaRPr lang="ko-KR" altLang="en-US" sz="105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C6FE4BE-D23F-17CD-BFF7-6C686F846FD4}"/>
              </a:ext>
            </a:extLst>
          </p:cNvPr>
          <p:cNvSpPr txBox="1"/>
          <p:nvPr/>
        </p:nvSpPr>
        <p:spPr>
          <a:xfrm>
            <a:off x="11587162" y="6410326"/>
            <a:ext cx="528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11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098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B74EBC38-9030-BB39-2E22-5967D21FA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" r="1322" b="10910"/>
          <a:stretch/>
        </p:blipFill>
        <p:spPr>
          <a:xfrm>
            <a:off x="516000" y="-1"/>
            <a:ext cx="11160000" cy="1342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8A392F-D2DE-DDA1-8752-DBD92B258182}"/>
              </a:ext>
            </a:extLst>
          </p:cNvPr>
          <p:cNvSpPr txBox="1"/>
          <p:nvPr/>
        </p:nvSpPr>
        <p:spPr>
          <a:xfrm>
            <a:off x="848242" y="171810"/>
            <a:ext cx="2319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 </a:t>
            </a:r>
            <a:r>
              <a:rPr lang="ko-KR" altLang="en-US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추진 내용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AB87D-CD17-756D-7F4F-B838CDFF02BC}"/>
              </a:ext>
            </a:extLst>
          </p:cNvPr>
          <p:cNvSpPr txBox="1"/>
          <p:nvPr/>
        </p:nvSpPr>
        <p:spPr>
          <a:xfrm>
            <a:off x="848242" y="743323"/>
            <a:ext cx="151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B4C7E2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 </a:t>
            </a:r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실험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A68182-CF5B-BA41-507A-61593C5B3BC2}"/>
              </a:ext>
            </a:extLst>
          </p:cNvPr>
          <p:cNvSpPr txBox="1"/>
          <p:nvPr/>
        </p:nvSpPr>
        <p:spPr>
          <a:xfrm>
            <a:off x="516000" y="1365797"/>
            <a:ext cx="1116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기존 인공지능 학습 방법과 연합 학습 방법 성능 비교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C25A012-2733-A7AA-E9E7-B8922D39AB03}"/>
              </a:ext>
            </a:extLst>
          </p:cNvPr>
          <p:cNvGrpSpPr/>
          <p:nvPr/>
        </p:nvGrpSpPr>
        <p:grpSpPr>
          <a:xfrm>
            <a:off x="-170784" y="4126364"/>
            <a:ext cx="3150863" cy="2156301"/>
            <a:chOff x="-155428" y="3402736"/>
            <a:chExt cx="3150863" cy="215630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5B883AA-79D4-87E0-D98C-E3EC37C7E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931" y="3402736"/>
              <a:ext cx="884145" cy="122428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241C42-2E9A-E215-D73D-D01F5A2D1453}"/>
                </a:ext>
              </a:extLst>
            </p:cNvPr>
            <p:cNvSpPr txBox="1"/>
            <p:nvPr/>
          </p:nvSpPr>
          <p:spPr>
            <a:xfrm>
              <a:off x="-155428" y="5158927"/>
              <a:ext cx="3150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기존 인공위성 방법</a:t>
              </a:r>
              <a:endPara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hlinkClick r:id="rId5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4F4B9B2-E5AB-B090-A7E8-A1F9E195B860}"/>
              </a:ext>
            </a:extLst>
          </p:cNvPr>
          <p:cNvSpPr txBox="1"/>
          <p:nvPr/>
        </p:nvSpPr>
        <p:spPr>
          <a:xfrm>
            <a:off x="4225649" y="5916048"/>
            <a:ext cx="3150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연합학습 방법</a:t>
            </a:r>
            <a:endParaRPr lang="en-US" altLang="ko-KR" sz="2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  <a:hlinkClick r:id="rId5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068B2D86-6433-45C2-A413-DD0AA6302889}"/>
              </a:ext>
            </a:extLst>
          </p:cNvPr>
          <p:cNvSpPr/>
          <p:nvPr/>
        </p:nvSpPr>
        <p:spPr>
          <a:xfrm>
            <a:off x="8432950" y="3605675"/>
            <a:ext cx="898442" cy="524123"/>
          </a:xfrm>
          <a:prstGeom prst="rightArrow">
            <a:avLst/>
          </a:prstGeom>
          <a:solidFill>
            <a:srgbClr val="3267B2"/>
          </a:solidFill>
          <a:ln>
            <a:solidFill>
              <a:srgbClr val="3267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51AEE58-90D2-DFA5-E9BB-FFF52F66E924}"/>
              </a:ext>
            </a:extLst>
          </p:cNvPr>
          <p:cNvGrpSpPr/>
          <p:nvPr/>
        </p:nvGrpSpPr>
        <p:grpSpPr>
          <a:xfrm>
            <a:off x="9549500" y="2798398"/>
            <a:ext cx="2152891" cy="2537529"/>
            <a:chOff x="9005104" y="2867848"/>
            <a:chExt cx="2152891" cy="253752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34B491-7FBA-0953-300F-24EDFECD5A7A}"/>
                </a:ext>
              </a:extLst>
            </p:cNvPr>
            <p:cNvSpPr txBox="1"/>
            <p:nvPr/>
          </p:nvSpPr>
          <p:spPr>
            <a:xfrm>
              <a:off x="9157505" y="2882052"/>
              <a:ext cx="1668120" cy="234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err="1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mAP</a:t>
              </a:r>
              <a:endPara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dice loss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accuracy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loss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time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3F47E01E-55ED-7A2B-C25F-455F3C7F2B7D}"/>
                </a:ext>
              </a:extLst>
            </p:cNvPr>
            <p:cNvSpPr/>
            <p:nvPr/>
          </p:nvSpPr>
          <p:spPr>
            <a:xfrm>
              <a:off x="9005104" y="2867848"/>
              <a:ext cx="2152891" cy="2537529"/>
            </a:xfrm>
            <a:prstGeom prst="roundRect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737004D-A7F1-DDCE-A69A-26FAD6AD1F5B}"/>
              </a:ext>
            </a:extLst>
          </p:cNvPr>
          <p:cNvSpPr txBox="1"/>
          <p:nvPr/>
        </p:nvSpPr>
        <p:spPr>
          <a:xfrm>
            <a:off x="9050514" y="2392028"/>
            <a:ext cx="3150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평가지표</a:t>
            </a:r>
            <a:endParaRPr lang="en-US" altLang="ko-KR" sz="2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  <a:hlinkClick r:id="rId5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52B7B4-26CE-0AC5-AB88-0085E6EA5B6A}"/>
              </a:ext>
            </a:extLst>
          </p:cNvPr>
          <p:cNvSpPr txBox="1"/>
          <p:nvPr/>
        </p:nvSpPr>
        <p:spPr>
          <a:xfrm>
            <a:off x="2391434" y="4415338"/>
            <a:ext cx="777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VS</a:t>
            </a:r>
            <a:endParaRPr lang="ko-KR" altLang="en-US" sz="36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49546F-E87E-09FE-C156-E469FD961FB6}"/>
              </a:ext>
            </a:extLst>
          </p:cNvPr>
          <p:cNvGrpSpPr/>
          <p:nvPr/>
        </p:nvGrpSpPr>
        <p:grpSpPr>
          <a:xfrm>
            <a:off x="726992" y="2133925"/>
            <a:ext cx="1362580" cy="1272455"/>
            <a:chOff x="828697" y="1955156"/>
            <a:chExt cx="1362580" cy="1272455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58A0AB6-1C25-1B30-4304-57F89C696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8697" y="1955156"/>
              <a:ext cx="1080000" cy="1078441"/>
            </a:xfrm>
            <a:prstGeom prst="rect">
              <a:avLst/>
            </a:prstGeom>
          </p:spPr>
        </p:pic>
        <p:pic>
          <p:nvPicPr>
            <p:cNvPr id="32" name="그림 31" descr="자연이(가) 표시된 사진&#10;&#10;자동 생성된 설명">
              <a:extLst>
                <a:ext uri="{FF2B5EF4-FFF2-40B4-BE49-F238E27FC236}">
                  <a16:creationId xmlns:a16="http://schemas.microsoft.com/office/drawing/2014/main" id="{5FF5CB7D-0704-0852-E20F-061E233A8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2890" y="2019827"/>
              <a:ext cx="1080000" cy="1078441"/>
            </a:xfrm>
            <a:prstGeom prst="rect">
              <a:avLst/>
            </a:prstGeom>
          </p:spPr>
        </p:pic>
        <p:pic>
          <p:nvPicPr>
            <p:cNvPr id="34" name="그림 33" descr="텍스트, 액세서리, 바지이(가) 표시된 사진&#10;&#10;자동 생성된 설명">
              <a:extLst>
                <a:ext uri="{FF2B5EF4-FFF2-40B4-BE49-F238E27FC236}">
                  <a16:creationId xmlns:a16="http://schemas.microsoft.com/office/drawing/2014/main" id="{7617076C-A6B4-84EE-5619-AC1EE6AC1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7083" y="2084498"/>
              <a:ext cx="1080000" cy="1078441"/>
            </a:xfrm>
            <a:prstGeom prst="rect">
              <a:avLst/>
            </a:prstGeom>
          </p:spPr>
        </p:pic>
        <p:pic>
          <p:nvPicPr>
            <p:cNvPr id="35" name="그림 34" descr="실외, 연기, 구름, 구름낀이(가) 표시된 사진&#10;&#10;자동 생성된 설명">
              <a:extLst>
                <a:ext uri="{FF2B5EF4-FFF2-40B4-BE49-F238E27FC236}">
                  <a16:creationId xmlns:a16="http://schemas.microsoft.com/office/drawing/2014/main" id="{EE5153E1-A5A6-43CF-45E3-3916C73B1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11277" y="2149170"/>
              <a:ext cx="1080000" cy="1078441"/>
            </a:xfrm>
            <a:prstGeom prst="rect">
              <a:avLst/>
            </a:prstGeom>
          </p:spPr>
        </p:pic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1187B4-DA24-269E-EB51-71FD458441D3}"/>
              </a:ext>
            </a:extLst>
          </p:cNvPr>
          <p:cNvCxnSpPr>
            <a:cxnSpLocks/>
          </p:cNvCxnSpPr>
          <p:nvPr/>
        </p:nvCxnSpPr>
        <p:spPr>
          <a:xfrm>
            <a:off x="1436560" y="3387902"/>
            <a:ext cx="0" cy="5984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38B81456-E870-8A81-7940-94309D307475}"/>
              </a:ext>
            </a:extLst>
          </p:cNvPr>
          <p:cNvGrpSpPr/>
          <p:nvPr/>
        </p:nvGrpSpPr>
        <p:grpSpPr>
          <a:xfrm>
            <a:off x="3777829" y="2115447"/>
            <a:ext cx="1698019" cy="1899429"/>
            <a:chOff x="3839564" y="2115447"/>
            <a:chExt cx="1698019" cy="1899429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98BB747-BF77-1184-6E69-901CE8C202EC}"/>
                </a:ext>
              </a:extLst>
            </p:cNvPr>
            <p:cNvGrpSpPr/>
            <p:nvPr/>
          </p:nvGrpSpPr>
          <p:grpSpPr>
            <a:xfrm>
              <a:off x="3895734" y="2115447"/>
              <a:ext cx="1362580" cy="1272455"/>
              <a:chOff x="828697" y="1955156"/>
              <a:chExt cx="1362580" cy="1272455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716D8FBB-DE12-B135-85BD-E0F728518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8697" y="1955156"/>
                <a:ext cx="1080000" cy="1078441"/>
              </a:xfrm>
              <a:prstGeom prst="rect">
                <a:avLst/>
              </a:prstGeom>
            </p:spPr>
          </p:pic>
          <p:pic>
            <p:nvPicPr>
              <p:cNvPr id="47" name="그림 46" descr="자연이(가) 표시된 사진&#10;&#10;자동 생성된 설명">
                <a:extLst>
                  <a:ext uri="{FF2B5EF4-FFF2-40B4-BE49-F238E27FC236}">
                    <a16:creationId xmlns:a16="http://schemas.microsoft.com/office/drawing/2014/main" id="{684A9341-27F0-59D6-B694-44AE44F33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2890" y="2019827"/>
                <a:ext cx="1080000" cy="1078441"/>
              </a:xfrm>
              <a:prstGeom prst="rect">
                <a:avLst/>
              </a:prstGeom>
            </p:spPr>
          </p:pic>
          <p:pic>
            <p:nvPicPr>
              <p:cNvPr id="48" name="그림 47" descr="텍스트, 액세서리, 바지이(가) 표시된 사진&#10;&#10;자동 생성된 설명">
                <a:extLst>
                  <a:ext uri="{FF2B5EF4-FFF2-40B4-BE49-F238E27FC236}">
                    <a16:creationId xmlns:a16="http://schemas.microsoft.com/office/drawing/2014/main" id="{5677C6B4-E16E-CAFA-8BA9-A92DD89BC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7083" y="2084498"/>
                <a:ext cx="1080000" cy="1078441"/>
              </a:xfrm>
              <a:prstGeom prst="rect">
                <a:avLst/>
              </a:prstGeom>
            </p:spPr>
          </p:pic>
          <p:pic>
            <p:nvPicPr>
              <p:cNvPr id="49" name="그림 48" descr="실외, 연기, 구름, 구름낀이(가) 표시된 사진&#10;&#10;자동 생성된 설명">
                <a:extLst>
                  <a:ext uri="{FF2B5EF4-FFF2-40B4-BE49-F238E27FC236}">
                    <a16:creationId xmlns:a16="http://schemas.microsoft.com/office/drawing/2014/main" id="{6CA03684-6880-F507-34F3-46245222E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1277" y="2149170"/>
                <a:ext cx="1080000" cy="1078441"/>
              </a:xfrm>
              <a:prstGeom prst="rect">
                <a:avLst/>
              </a:prstGeom>
            </p:spPr>
          </p:pic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1B97BD84-94D2-C64C-FA51-FCB64C97F56A}"/>
                </a:ext>
              </a:extLst>
            </p:cNvPr>
            <p:cNvGrpSpPr/>
            <p:nvPr/>
          </p:nvGrpSpPr>
          <p:grpSpPr>
            <a:xfrm>
              <a:off x="3839564" y="3388988"/>
              <a:ext cx="1698019" cy="625888"/>
              <a:chOff x="3950001" y="3321429"/>
              <a:chExt cx="1308800" cy="353860"/>
            </a:xfrm>
          </p:grpSpPr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9A50EC6C-32AB-BAE1-DF64-07AB59B48CE0}"/>
                  </a:ext>
                </a:extLst>
              </p:cNvPr>
              <p:cNvCxnSpPr>
                <a:cxnSpLocks/>
                <a:stCxn id="49" idx="2"/>
              </p:cNvCxnSpPr>
              <p:nvPr/>
            </p:nvCxnSpPr>
            <p:spPr>
              <a:xfrm flipH="1">
                <a:off x="3950001" y="3327006"/>
                <a:ext cx="650712" cy="34827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C60E4225-E0D1-D338-BA0D-A6640E47BFF5}"/>
                  </a:ext>
                </a:extLst>
              </p:cNvPr>
              <p:cNvCxnSpPr>
                <a:cxnSpLocks/>
                <a:stCxn id="49" idx="2"/>
              </p:cNvCxnSpPr>
              <p:nvPr/>
            </p:nvCxnSpPr>
            <p:spPr>
              <a:xfrm flipH="1">
                <a:off x="4113601" y="3327006"/>
                <a:ext cx="487112" cy="34827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5D70151A-1AC4-DF58-E36D-CE0E7EB5D901}"/>
                  </a:ext>
                </a:extLst>
              </p:cNvPr>
              <p:cNvCxnSpPr>
                <a:cxnSpLocks/>
                <a:stCxn id="49" idx="2"/>
              </p:cNvCxnSpPr>
              <p:nvPr/>
            </p:nvCxnSpPr>
            <p:spPr>
              <a:xfrm flipH="1">
                <a:off x="4277201" y="3327006"/>
                <a:ext cx="323512" cy="34827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1E4D18F4-794C-8E61-E631-A5B5847B685D}"/>
                  </a:ext>
                </a:extLst>
              </p:cNvPr>
              <p:cNvCxnSpPr>
                <a:cxnSpLocks/>
                <a:stCxn id="49" idx="2"/>
              </p:cNvCxnSpPr>
              <p:nvPr/>
            </p:nvCxnSpPr>
            <p:spPr>
              <a:xfrm flipH="1">
                <a:off x="4440801" y="3327006"/>
                <a:ext cx="159912" cy="34827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27D112B7-B4DE-5D30-D136-347792ED6EF5}"/>
                  </a:ext>
                </a:extLst>
              </p:cNvPr>
              <p:cNvCxnSpPr>
                <a:cxnSpLocks/>
                <a:stCxn id="49" idx="2"/>
              </p:cNvCxnSpPr>
              <p:nvPr/>
            </p:nvCxnSpPr>
            <p:spPr>
              <a:xfrm>
                <a:off x="4600713" y="3327006"/>
                <a:ext cx="3688" cy="34827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FE81AFC4-546B-CA32-35C5-B2DC486259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0713" y="3328237"/>
                <a:ext cx="167288" cy="34704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EB5B5F4F-703C-8026-A4B4-0235E1AC9BAC}"/>
                  </a:ext>
                </a:extLst>
              </p:cNvPr>
              <p:cNvCxnSpPr>
                <a:cxnSpLocks/>
                <a:stCxn id="49" idx="2"/>
              </p:cNvCxnSpPr>
              <p:nvPr/>
            </p:nvCxnSpPr>
            <p:spPr>
              <a:xfrm>
                <a:off x="4600713" y="3327011"/>
                <a:ext cx="330888" cy="34827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2E1F6E0F-5B71-AB51-C7D9-6B25641093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1926" y="3321429"/>
                <a:ext cx="513275" cy="353855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화살표 연결선 75">
                <a:extLst>
                  <a:ext uri="{FF2B5EF4-FFF2-40B4-BE49-F238E27FC236}">
                    <a16:creationId xmlns:a16="http://schemas.microsoft.com/office/drawing/2014/main" id="{772F22A8-8EEF-73DA-4686-98956FE2A79F}"/>
                  </a:ext>
                </a:extLst>
              </p:cNvPr>
              <p:cNvCxnSpPr>
                <a:cxnSpLocks/>
                <a:stCxn id="49" idx="2"/>
              </p:cNvCxnSpPr>
              <p:nvPr/>
            </p:nvCxnSpPr>
            <p:spPr>
              <a:xfrm>
                <a:off x="4600713" y="3327006"/>
                <a:ext cx="658088" cy="34827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C56A319-4628-98F0-8A44-58A484EC4DB3}"/>
              </a:ext>
            </a:extLst>
          </p:cNvPr>
          <p:cNvCxnSpPr>
            <a:cxnSpLocks/>
          </p:cNvCxnSpPr>
          <p:nvPr/>
        </p:nvCxnSpPr>
        <p:spPr>
          <a:xfrm>
            <a:off x="5701687" y="4720904"/>
            <a:ext cx="118872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2874396A-0A9D-F32C-5BD2-8B0F1A583C9E}"/>
              </a:ext>
            </a:extLst>
          </p:cNvPr>
          <p:cNvGrpSpPr/>
          <p:nvPr/>
        </p:nvGrpSpPr>
        <p:grpSpPr>
          <a:xfrm>
            <a:off x="3591990" y="4108764"/>
            <a:ext cx="4418181" cy="1224280"/>
            <a:chOff x="3591990" y="4108764"/>
            <a:chExt cx="4418181" cy="1224280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4ED09F4C-2673-43EB-3842-E374A276FDEB}"/>
                </a:ext>
              </a:extLst>
            </p:cNvPr>
            <p:cNvGrpSpPr/>
            <p:nvPr/>
          </p:nvGrpSpPr>
          <p:grpSpPr>
            <a:xfrm>
              <a:off x="3591990" y="4108764"/>
              <a:ext cx="1950944" cy="1224279"/>
              <a:chOff x="3544751" y="3729252"/>
              <a:chExt cx="1950944" cy="122427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9B660953-42B7-E81D-A4B8-83FF59AA88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4751" y="3729252"/>
                <a:ext cx="884144" cy="1224279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DC2A162B-B882-428D-CBBC-91DFB9D233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7526" y="3729252"/>
                <a:ext cx="884144" cy="1224279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92CFAA68-98AD-B802-CFD7-F3B164AAEF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9551" y="3729252"/>
                <a:ext cx="884144" cy="1224279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7FB0622-00E8-D7F1-D3D6-5E9046309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951" y="3729252"/>
                <a:ext cx="884144" cy="1224279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F99368FD-7FE6-1D41-C0FD-B6AB59709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4351" y="3729252"/>
                <a:ext cx="884144" cy="1224279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58B68EC-C10F-A46A-C8BF-9A6FBCB43D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6751" y="3729252"/>
                <a:ext cx="884144" cy="1224279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A0C5E46E-8DB8-6682-B11B-ED26BC3ED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9151" y="3729252"/>
                <a:ext cx="884144" cy="1224279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794A6A4-9B14-C910-DFCF-BF0476E5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1551" y="3729252"/>
                <a:ext cx="884144" cy="1224279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FBA6ED1-E7F3-EDCE-6406-06715ED57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026" y="4108764"/>
              <a:ext cx="884145" cy="122428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EF10B0-842E-1291-47C3-5199D2546A31}"/>
                </a:ext>
              </a:extLst>
            </p:cNvPr>
            <p:cNvSpPr txBox="1"/>
            <p:nvPr/>
          </p:nvSpPr>
          <p:spPr>
            <a:xfrm>
              <a:off x="5274983" y="4700465"/>
              <a:ext cx="2042129" cy="33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parameters</a:t>
              </a:r>
              <a:endParaRPr lang="ko-KR" altLang="en-US" sz="16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A204673-7744-0CD4-7F97-E32455994628}"/>
              </a:ext>
            </a:extLst>
          </p:cNvPr>
          <p:cNvSpPr txBox="1"/>
          <p:nvPr/>
        </p:nvSpPr>
        <p:spPr>
          <a:xfrm>
            <a:off x="11587162" y="6410326"/>
            <a:ext cx="528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12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923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B74EBC38-9030-BB39-2E22-5967D21FA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" r="1322" b="10910"/>
          <a:stretch/>
        </p:blipFill>
        <p:spPr>
          <a:xfrm>
            <a:off x="516000" y="-1"/>
            <a:ext cx="11160000" cy="1342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8A392F-D2DE-DDA1-8752-DBD92B258182}"/>
              </a:ext>
            </a:extLst>
          </p:cNvPr>
          <p:cNvSpPr txBox="1"/>
          <p:nvPr/>
        </p:nvSpPr>
        <p:spPr>
          <a:xfrm>
            <a:off x="848242" y="171810"/>
            <a:ext cx="2319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 </a:t>
            </a:r>
            <a:r>
              <a:rPr lang="ko-KR" altLang="en-US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추진 내용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AB87D-CD17-756D-7F4F-B838CDFF02BC}"/>
              </a:ext>
            </a:extLst>
          </p:cNvPr>
          <p:cNvSpPr txBox="1"/>
          <p:nvPr/>
        </p:nvSpPr>
        <p:spPr>
          <a:xfrm>
            <a:off x="848242" y="743323"/>
            <a:ext cx="151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B4C7E2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 </a:t>
            </a:r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실험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A68182-CF5B-BA41-507A-61593C5B3BC2}"/>
              </a:ext>
            </a:extLst>
          </p:cNvPr>
          <p:cNvSpPr txBox="1"/>
          <p:nvPr/>
        </p:nvSpPr>
        <p:spPr>
          <a:xfrm>
            <a:off x="523875" y="1342964"/>
            <a:ext cx="111600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0" i="0" dirty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연합학습에 미치는 요인 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식별 및 상세 분석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가중치 업데이트 알고리즘 </a:t>
            </a:r>
            <a:r>
              <a: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en-US" altLang="ko-KR" sz="2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FedSGD</a:t>
            </a:r>
            <a:r>
              <a: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en-US" altLang="ko-KR" sz="2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FedAvg</a:t>
            </a:r>
            <a:r>
              <a: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자원의 비대칭성에 대한 영향</a:t>
            </a:r>
            <a:endParaRPr lang="en-US" altLang="ko-KR" sz="2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노드 수에 대한 영향</a:t>
            </a:r>
            <a:endParaRPr lang="en-US" altLang="ko-KR" sz="2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딜레이에 대한 영향  </a:t>
            </a:r>
            <a:endParaRPr lang="en-US" altLang="ko-KR" sz="2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종류와 데이터 분포</a:t>
            </a:r>
            <a:endParaRPr lang="en-US" altLang="ko-KR" sz="2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22B665-8FF8-AA2D-B537-9B27D22057F5}"/>
              </a:ext>
            </a:extLst>
          </p:cNvPr>
          <p:cNvGrpSpPr/>
          <p:nvPr/>
        </p:nvGrpSpPr>
        <p:grpSpPr>
          <a:xfrm>
            <a:off x="848242" y="4393972"/>
            <a:ext cx="3457575" cy="2132589"/>
            <a:chOff x="228600" y="2735976"/>
            <a:chExt cx="4849471" cy="2966401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59703AD9-F61F-0AAA-D13F-55FB7DD630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124" r="13839"/>
            <a:stretch/>
          </p:blipFill>
          <p:spPr>
            <a:xfrm>
              <a:off x="2893011" y="2735977"/>
              <a:ext cx="2185060" cy="29664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EDCF93E2-AABD-DA6B-FF57-C0FECD3353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379" r="51124"/>
            <a:stretch/>
          </p:blipFill>
          <p:spPr>
            <a:xfrm>
              <a:off x="228600" y="2735976"/>
              <a:ext cx="2543636" cy="2966281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DE29881-8B24-E02F-9A3B-336289BBD626}"/>
              </a:ext>
            </a:extLst>
          </p:cNvPr>
          <p:cNvGrpSpPr/>
          <p:nvPr/>
        </p:nvGrpSpPr>
        <p:grpSpPr>
          <a:xfrm>
            <a:off x="4881375" y="4029074"/>
            <a:ext cx="6810375" cy="2619436"/>
            <a:chOff x="1828800" y="4610100"/>
            <a:chExt cx="13938586" cy="5241987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3622059-C7D4-A817-CC6B-AE83543B7008}"/>
                </a:ext>
              </a:extLst>
            </p:cNvPr>
            <p:cNvGrpSpPr/>
            <p:nvPr/>
          </p:nvGrpSpPr>
          <p:grpSpPr>
            <a:xfrm>
              <a:off x="1828800" y="4610100"/>
              <a:ext cx="13938586" cy="4695016"/>
              <a:chOff x="809164" y="4644384"/>
              <a:chExt cx="13938586" cy="4695016"/>
            </a:xfrm>
          </p:grpSpPr>
          <p:pic>
            <p:nvPicPr>
              <p:cNvPr id="47" name="Picture 2">
                <a:extLst>
                  <a:ext uri="{FF2B5EF4-FFF2-40B4-BE49-F238E27FC236}">
                    <a16:creationId xmlns:a16="http://schemas.microsoft.com/office/drawing/2014/main" id="{B61F200C-E846-4050-AD18-A2CBC46019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1848"/>
              <a:stretch/>
            </p:blipFill>
            <p:spPr bwMode="auto">
              <a:xfrm>
                <a:off x="809164" y="6023802"/>
                <a:ext cx="7848600" cy="29693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A024A25C-21DB-64B5-2DB1-139421FC9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74996" y="4644384"/>
                <a:ext cx="5572754" cy="4695016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D11F2A5-05A6-9A8F-C1F6-4C33DC824C73}"/>
                </a:ext>
              </a:extLst>
            </p:cNvPr>
            <p:cNvSpPr txBox="1"/>
            <p:nvPr/>
          </p:nvSpPr>
          <p:spPr>
            <a:xfrm>
              <a:off x="6482756" y="9297760"/>
              <a:ext cx="4478274" cy="5543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[</a:t>
              </a: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출처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: </a:t>
              </a:r>
              <a:r>
                <a:rPr lang="ko-KR" altLang="en-US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blog.openmined.org</a:t>
              </a:r>
              <a:r>
                <a:rPr lang="en-US" altLang="ko-KR" sz="1200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]</a:t>
              </a:r>
              <a:endPara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17B1929-E2D8-4464-C3E3-C55487924B3E}"/>
              </a:ext>
            </a:extLst>
          </p:cNvPr>
          <p:cNvSpPr txBox="1"/>
          <p:nvPr/>
        </p:nvSpPr>
        <p:spPr>
          <a:xfrm>
            <a:off x="11587162" y="6410326"/>
            <a:ext cx="528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13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453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B74EBC38-9030-BB39-2E22-5967D21FA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" r="1322" b="10910"/>
          <a:stretch/>
        </p:blipFill>
        <p:spPr>
          <a:xfrm>
            <a:off x="516000" y="-1"/>
            <a:ext cx="11160000" cy="1342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8A392F-D2DE-DDA1-8752-DBD92B258182}"/>
              </a:ext>
            </a:extLst>
          </p:cNvPr>
          <p:cNvSpPr txBox="1"/>
          <p:nvPr/>
        </p:nvSpPr>
        <p:spPr>
          <a:xfrm>
            <a:off x="848242" y="171810"/>
            <a:ext cx="2319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 </a:t>
            </a:r>
            <a:r>
              <a:rPr lang="ko-KR" altLang="en-US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추진 내용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AB87D-CD17-756D-7F4F-B838CDFF02BC}"/>
              </a:ext>
            </a:extLst>
          </p:cNvPr>
          <p:cNvSpPr txBox="1"/>
          <p:nvPr/>
        </p:nvSpPr>
        <p:spPr>
          <a:xfrm>
            <a:off x="848242" y="743323"/>
            <a:ext cx="151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B4C7E2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 </a:t>
            </a:r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실험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A68182-CF5B-BA41-507A-61593C5B3BC2}"/>
              </a:ext>
            </a:extLst>
          </p:cNvPr>
          <p:cNvSpPr txBox="1"/>
          <p:nvPr/>
        </p:nvSpPr>
        <p:spPr>
          <a:xfrm>
            <a:off x="516000" y="1365797"/>
            <a:ext cx="1116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모니터링 대시보드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4E92F49-4688-B40E-DC48-E019CC6EE68D}"/>
              </a:ext>
            </a:extLst>
          </p:cNvPr>
          <p:cNvGrpSpPr/>
          <p:nvPr/>
        </p:nvGrpSpPr>
        <p:grpSpPr>
          <a:xfrm>
            <a:off x="2404484" y="1614450"/>
            <a:ext cx="7898862" cy="4893696"/>
            <a:chOff x="1826099" y="374460"/>
            <a:chExt cx="8661542" cy="600447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2F4EE04-F2A3-D3FA-C721-6497DEF5914D}"/>
                </a:ext>
              </a:extLst>
            </p:cNvPr>
            <p:cNvSpPr/>
            <p:nvPr/>
          </p:nvSpPr>
          <p:spPr>
            <a:xfrm>
              <a:off x="1826099" y="968738"/>
              <a:ext cx="6940120" cy="541020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8D771D8-E52E-E9B2-847B-2CF7FCD0500B}"/>
                </a:ext>
              </a:extLst>
            </p:cNvPr>
            <p:cNvSpPr/>
            <p:nvPr/>
          </p:nvSpPr>
          <p:spPr>
            <a:xfrm>
              <a:off x="4772641" y="3048000"/>
              <a:ext cx="3810000" cy="132683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080A547-9F77-C620-8ABB-3BA32C898420}"/>
                </a:ext>
              </a:extLst>
            </p:cNvPr>
            <p:cNvSpPr/>
            <p:nvPr/>
          </p:nvSpPr>
          <p:spPr>
            <a:xfrm>
              <a:off x="1981200" y="1447800"/>
              <a:ext cx="1676400" cy="109823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45D0DC2A-4965-5A73-12A1-F049A4BDA4D1}"/>
                </a:ext>
              </a:extLst>
            </p:cNvPr>
            <p:cNvSpPr/>
            <p:nvPr/>
          </p:nvSpPr>
          <p:spPr>
            <a:xfrm>
              <a:off x="2209800" y="1524000"/>
              <a:ext cx="1219200" cy="685800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F3D156CC-08D4-EFD9-F191-2D09D79B9F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1634289"/>
              <a:ext cx="270711" cy="27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EF1948F-A92F-0F9D-7C2C-4869C9877C09}"/>
                </a:ext>
              </a:extLst>
            </p:cNvPr>
            <p:cNvSpPr txBox="1"/>
            <p:nvPr/>
          </p:nvSpPr>
          <p:spPr>
            <a:xfrm>
              <a:off x="2151314" y="2209800"/>
              <a:ext cx="1447800" cy="283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/>
                <a:t>cAdvisor Container</a:t>
              </a:r>
              <a:endParaRPr lang="ko-KR" altLang="en-US" sz="900" b="1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F817CE97-D244-E6E5-0F11-23434BCBA9C9}"/>
                </a:ext>
              </a:extLst>
            </p:cNvPr>
            <p:cNvSpPr/>
            <p:nvPr/>
          </p:nvSpPr>
          <p:spPr>
            <a:xfrm>
              <a:off x="5001241" y="3363598"/>
              <a:ext cx="1219200" cy="685800"/>
            </a:xfrm>
            <a:prstGeom prst="round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1EFE3267-1E43-B724-EAEE-477EB0209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4566" y="3596034"/>
              <a:ext cx="1352550" cy="50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439045C8-9201-7BA2-2BD9-0CB396F899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5485" y="3435787"/>
              <a:ext cx="270711" cy="27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B5BF66C-0D49-8C07-EF12-D06575E2D2C3}"/>
                </a:ext>
              </a:extLst>
            </p:cNvPr>
            <p:cNvSpPr txBox="1"/>
            <p:nvPr/>
          </p:nvSpPr>
          <p:spPr>
            <a:xfrm>
              <a:off x="5991841" y="3048000"/>
              <a:ext cx="1371600" cy="30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Data Query</a:t>
              </a:r>
              <a:endParaRPr lang="ko-KR" altLang="en-US" sz="1000" b="1" dirty="0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5AEF5608-79D3-2EE9-0C3F-9EA95DF894B9}"/>
                </a:ext>
              </a:extLst>
            </p:cNvPr>
            <p:cNvSpPr/>
            <p:nvPr/>
          </p:nvSpPr>
          <p:spPr>
            <a:xfrm>
              <a:off x="7134841" y="3352800"/>
              <a:ext cx="1219200" cy="685800"/>
            </a:xfrm>
            <a:prstGeom prst="round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D6EA334A-FC01-B406-2A08-CBE4D7E7EF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3916" y="3504961"/>
              <a:ext cx="375517" cy="381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CF72B880-39B3-2B7A-15D6-E1AD436C3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0089" y="3560343"/>
              <a:ext cx="270711" cy="27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2497868B-D220-733E-C07E-02C5A7762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14444" y="3412148"/>
              <a:ext cx="298594" cy="608339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0225632-151C-1DEA-D7BC-9CFF559F7F1A}"/>
                </a:ext>
              </a:extLst>
            </p:cNvPr>
            <p:cNvSpPr/>
            <p:nvPr/>
          </p:nvSpPr>
          <p:spPr>
            <a:xfrm>
              <a:off x="1981200" y="3127755"/>
              <a:ext cx="1676400" cy="109823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3FA2CC1B-252A-C09F-0540-638F409D4E0C}"/>
                </a:ext>
              </a:extLst>
            </p:cNvPr>
            <p:cNvSpPr/>
            <p:nvPr/>
          </p:nvSpPr>
          <p:spPr>
            <a:xfrm>
              <a:off x="2209800" y="3203955"/>
              <a:ext cx="1219200" cy="685800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4AB41C04-E22F-2223-8BEF-25079D04FB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314244"/>
              <a:ext cx="270711" cy="27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69AEFB-B770-5116-49AB-8719AF4170BB}"/>
                </a:ext>
              </a:extLst>
            </p:cNvPr>
            <p:cNvSpPr txBox="1"/>
            <p:nvPr/>
          </p:nvSpPr>
          <p:spPr>
            <a:xfrm>
              <a:off x="2151314" y="3889756"/>
              <a:ext cx="1447800" cy="283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 err="1"/>
                <a:t>cAdvisor</a:t>
              </a:r>
              <a:r>
                <a:rPr lang="en-US" altLang="ko-KR" sz="900" b="1" dirty="0"/>
                <a:t> Container</a:t>
              </a:r>
              <a:endParaRPr lang="ko-KR" altLang="en-US" sz="900" b="1" dirty="0"/>
            </a:p>
          </p:txBody>
        </p:sp>
        <p:sp>
          <p:nvSpPr>
            <p:cNvPr id="58" name="화살표: 오른쪽 57">
              <a:extLst>
                <a:ext uri="{FF2B5EF4-FFF2-40B4-BE49-F238E27FC236}">
                  <a16:creationId xmlns:a16="http://schemas.microsoft.com/office/drawing/2014/main" id="{F0731011-A0A9-D963-41E9-5D21801775CA}"/>
                </a:ext>
              </a:extLst>
            </p:cNvPr>
            <p:cNvSpPr/>
            <p:nvPr/>
          </p:nvSpPr>
          <p:spPr>
            <a:xfrm rot="10800000">
              <a:off x="8435721" y="3706494"/>
              <a:ext cx="1137519" cy="6994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CE31824-7C90-32DE-E923-F9D5ADF2F3D5}"/>
                </a:ext>
              </a:extLst>
            </p:cNvPr>
            <p:cNvSpPr txBox="1"/>
            <p:nvPr/>
          </p:nvSpPr>
          <p:spPr>
            <a:xfrm>
              <a:off x="8382488" y="3432469"/>
              <a:ext cx="1447800" cy="31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Visualize</a:t>
              </a:r>
              <a:endParaRPr lang="ko-KR" altLang="en-US" sz="1000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AD89DA7-494E-B798-A9C1-FF55318A3745}"/>
                </a:ext>
              </a:extLst>
            </p:cNvPr>
            <p:cNvSpPr txBox="1"/>
            <p:nvPr/>
          </p:nvSpPr>
          <p:spPr>
            <a:xfrm>
              <a:off x="9039841" y="4047910"/>
              <a:ext cx="1447800" cy="30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Platform Admin</a:t>
              </a:r>
              <a:endParaRPr lang="ko-KR" altLang="en-US" sz="1000" b="1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75A97435-7B32-FD6E-8BC1-4A59A2B02ADD}"/>
                </a:ext>
              </a:extLst>
            </p:cNvPr>
            <p:cNvCxnSpPr/>
            <p:nvPr/>
          </p:nvCxnSpPr>
          <p:spPr>
            <a:xfrm>
              <a:off x="6334151" y="3716317"/>
              <a:ext cx="68698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58FBE70-BDDE-2F99-6A36-38B2A8A14CEA}"/>
                </a:ext>
              </a:extLst>
            </p:cNvPr>
            <p:cNvSpPr txBox="1"/>
            <p:nvPr/>
          </p:nvSpPr>
          <p:spPr>
            <a:xfrm>
              <a:off x="2091959" y="2589876"/>
              <a:ext cx="1447800" cy="283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Node 1</a:t>
              </a:r>
              <a:endParaRPr lang="ko-KR" altLang="en-US" sz="900" b="1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5FB22D5-3C55-BB75-ED80-CE7D041C9E75}"/>
                </a:ext>
              </a:extLst>
            </p:cNvPr>
            <p:cNvSpPr txBox="1"/>
            <p:nvPr/>
          </p:nvSpPr>
          <p:spPr>
            <a:xfrm>
              <a:off x="2099378" y="4270755"/>
              <a:ext cx="1447800" cy="283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Node 2</a:t>
              </a:r>
              <a:endParaRPr lang="ko-KR" altLang="en-US" sz="900" b="1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AE21852-4F90-7C27-0B2C-87F9CD0AC4B3}"/>
                </a:ext>
              </a:extLst>
            </p:cNvPr>
            <p:cNvSpPr txBox="1"/>
            <p:nvPr/>
          </p:nvSpPr>
          <p:spPr>
            <a:xfrm>
              <a:off x="4248598" y="2025134"/>
              <a:ext cx="2218360" cy="509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Cadvisor</a:t>
              </a:r>
              <a:r>
                <a:rPr lang="ko-KR" altLang="en-US" sz="1000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가 </a:t>
              </a:r>
              <a:r>
                <a:rPr lang="en-US" altLang="ko-KR" sz="1000" b="1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InfluxDB</a:t>
              </a:r>
              <a:r>
                <a:rPr lang="ko-KR" altLang="en-US" sz="1000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에 </a:t>
              </a:r>
              <a:r>
                <a:rPr lang="en-US" altLang="ko-KR" sz="1000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metrics</a:t>
              </a:r>
              <a:r>
                <a:rPr lang="ko-KR" altLang="en-US" sz="1000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를 저장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AA896F2-2CB7-2BA7-C37B-62D6D045E6FC}"/>
                </a:ext>
              </a:extLst>
            </p:cNvPr>
            <p:cNvSpPr/>
            <p:nvPr/>
          </p:nvSpPr>
          <p:spPr>
            <a:xfrm>
              <a:off x="1987412" y="4914373"/>
              <a:ext cx="1676400" cy="109823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73C71B53-9FC1-E483-3DC1-57C96CDE4E88}"/>
                </a:ext>
              </a:extLst>
            </p:cNvPr>
            <p:cNvSpPr/>
            <p:nvPr/>
          </p:nvSpPr>
          <p:spPr>
            <a:xfrm>
              <a:off x="2216012" y="4990573"/>
              <a:ext cx="1219200" cy="685800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B5D4497E-FA1E-8751-FAC5-2F2A88BA59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612" y="5100862"/>
              <a:ext cx="270711" cy="27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0E16338-D6C6-DCAD-C621-63D9C5AD6D1F}"/>
                </a:ext>
              </a:extLst>
            </p:cNvPr>
            <p:cNvSpPr txBox="1"/>
            <p:nvPr/>
          </p:nvSpPr>
          <p:spPr>
            <a:xfrm>
              <a:off x="2157526" y="5676373"/>
              <a:ext cx="1447800" cy="283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/>
                <a:t>cAdvisor Container</a:t>
              </a:r>
              <a:endParaRPr lang="ko-KR" altLang="en-US" sz="900" b="1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991F46E-BE6B-8334-1BF4-0737B530FAAB}"/>
                </a:ext>
              </a:extLst>
            </p:cNvPr>
            <p:cNvSpPr txBox="1"/>
            <p:nvPr/>
          </p:nvSpPr>
          <p:spPr>
            <a:xfrm>
              <a:off x="2105590" y="6057373"/>
              <a:ext cx="1447800" cy="283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Node 3</a:t>
              </a:r>
              <a:endParaRPr lang="ko-KR" altLang="en-US" sz="900" b="1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:a16="http://schemas.microsoft.com/office/drawing/2014/main" id="{A8382845-4E00-C3B6-2FD1-B44AC6C1216A}"/>
                </a:ext>
              </a:extLst>
            </p:cNvPr>
            <p:cNvSpPr/>
            <p:nvPr/>
          </p:nvSpPr>
          <p:spPr>
            <a:xfrm>
              <a:off x="3547178" y="3706498"/>
              <a:ext cx="1343305" cy="6994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72" name="화살표: 오른쪽 71">
              <a:extLst>
                <a:ext uri="{FF2B5EF4-FFF2-40B4-BE49-F238E27FC236}">
                  <a16:creationId xmlns:a16="http://schemas.microsoft.com/office/drawing/2014/main" id="{DE7079DA-5CD6-5233-C991-B88871D2364F}"/>
                </a:ext>
              </a:extLst>
            </p:cNvPr>
            <p:cNvSpPr/>
            <p:nvPr/>
          </p:nvSpPr>
          <p:spPr>
            <a:xfrm rot="2848131">
              <a:off x="3218154" y="2674016"/>
              <a:ext cx="1998768" cy="64925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7789768-58E2-046D-67B5-93B52622FD8D}"/>
                </a:ext>
              </a:extLst>
            </p:cNvPr>
            <p:cNvSpPr/>
            <p:nvPr/>
          </p:nvSpPr>
          <p:spPr>
            <a:xfrm>
              <a:off x="4731633" y="1245482"/>
              <a:ext cx="948489" cy="354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Docker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pic>
          <p:nvPicPr>
            <p:cNvPr id="74" name="Picture 8">
              <a:extLst>
                <a:ext uri="{FF2B5EF4-FFF2-40B4-BE49-F238E27FC236}">
                  <a16:creationId xmlns:a16="http://schemas.microsoft.com/office/drawing/2014/main" id="{685D0F35-AEBA-FFB2-2C19-B3E6D195F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3266" y="374460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6" name="object 2">
            <a:extLst>
              <a:ext uri="{FF2B5EF4-FFF2-40B4-BE49-F238E27FC236}">
                <a16:creationId xmlns:a16="http://schemas.microsoft.com/office/drawing/2014/main" id="{53378706-6B21-CA2C-CC5A-57C52BAC50A0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31981" y="1737290"/>
            <a:ext cx="3600000" cy="1800000"/>
          </a:xfrm>
          <a:prstGeom prst="rect">
            <a:avLst/>
          </a:prstGeom>
        </p:spPr>
      </p:pic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B3667D75-A2CD-0F7C-FA14-FD118F6F6152}"/>
              </a:ext>
            </a:extLst>
          </p:cNvPr>
          <p:cNvSpPr/>
          <p:nvPr/>
        </p:nvSpPr>
        <p:spPr>
          <a:xfrm rot="18970539">
            <a:off x="3781638" y="5122189"/>
            <a:ext cx="1583733" cy="57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31AE824-E1EB-D330-E0FF-D5BF10A4AB27}"/>
              </a:ext>
            </a:extLst>
          </p:cNvPr>
          <p:cNvSpPr txBox="1"/>
          <p:nvPr/>
        </p:nvSpPr>
        <p:spPr>
          <a:xfrm>
            <a:off x="11587162" y="6410326"/>
            <a:ext cx="528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14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5431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B74EBC38-9030-BB39-2E22-5967D21FA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" r="1322" b="10910"/>
          <a:stretch/>
        </p:blipFill>
        <p:spPr>
          <a:xfrm>
            <a:off x="516000" y="-1"/>
            <a:ext cx="11160000" cy="1342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8A392F-D2DE-DDA1-8752-DBD92B258182}"/>
              </a:ext>
            </a:extLst>
          </p:cNvPr>
          <p:cNvSpPr txBox="1"/>
          <p:nvPr/>
        </p:nvSpPr>
        <p:spPr>
          <a:xfrm>
            <a:off x="848242" y="171810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 </a:t>
            </a:r>
            <a:r>
              <a:rPr lang="ko-KR" altLang="en-US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추진 전략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AB87D-CD17-756D-7F4F-B838CDFF02BC}"/>
              </a:ext>
            </a:extLst>
          </p:cNvPr>
          <p:cNvSpPr txBox="1"/>
          <p:nvPr/>
        </p:nvSpPr>
        <p:spPr>
          <a:xfrm>
            <a:off x="848242" y="743323"/>
            <a:ext cx="1471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B4C7E2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</a:t>
            </a:r>
            <a:r>
              <a:rPr lang="en-US" altLang="ko-KR" sz="20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추진 일정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572054"/>
              </p:ext>
            </p:extLst>
          </p:nvPr>
        </p:nvGraphicFramePr>
        <p:xfrm>
          <a:off x="1401199" y="2084147"/>
          <a:ext cx="9389602" cy="4197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4517">
                  <a:extLst>
                    <a:ext uri="{9D8B030D-6E8A-4147-A177-3AD203B41FA5}">
                      <a16:colId xmlns:a16="http://schemas.microsoft.com/office/drawing/2014/main" val="952298167"/>
                    </a:ext>
                  </a:extLst>
                </a:gridCol>
                <a:gridCol w="1149017">
                  <a:extLst>
                    <a:ext uri="{9D8B030D-6E8A-4147-A177-3AD203B41FA5}">
                      <a16:colId xmlns:a16="http://schemas.microsoft.com/office/drawing/2014/main" val="997836404"/>
                    </a:ext>
                  </a:extLst>
                </a:gridCol>
                <a:gridCol w="1149017">
                  <a:extLst>
                    <a:ext uri="{9D8B030D-6E8A-4147-A177-3AD203B41FA5}">
                      <a16:colId xmlns:a16="http://schemas.microsoft.com/office/drawing/2014/main" val="2509366298"/>
                    </a:ext>
                  </a:extLst>
                </a:gridCol>
                <a:gridCol w="1149017">
                  <a:extLst>
                    <a:ext uri="{9D8B030D-6E8A-4147-A177-3AD203B41FA5}">
                      <a16:colId xmlns:a16="http://schemas.microsoft.com/office/drawing/2014/main" val="1661156156"/>
                    </a:ext>
                  </a:extLst>
                </a:gridCol>
                <a:gridCol w="1149017">
                  <a:extLst>
                    <a:ext uri="{9D8B030D-6E8A-4147-A177-3AD203B41FA5}">
                      <a16:colId xmlns:a16="http://schemas.microsoft.com/office/drawing/2014/main" val="3827735699"/>
                    </a:ext>
                  </a:extLst>
                </a:gridCol>
                <a:gridCol w="1149017">
                  <a:extLst>
                    <a:ext uri="{9D8B030D-6E8A-4147-A177-3AD203B41FA5}">
                      <a16:colId xmlns:a16="http://schemas.microsoft.com/office/drawing/2014/main" val="1754711949"/>
                    </a:ext>
                  </a:extLst>
                </a:gridCol>
              </a:tblGrid>
              <a:tr h="528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실행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6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7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8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9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10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304255"/>
                  </a:ext>
                </a:extLst>
              </a:tr>
              <a:tr h="528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위성영상 </a:t>
                      </a:r>
                      <a:r>
                        <a:rPr lang="ko-KR" altLang="en-US" dirty="0" err="1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공공데이터</a:t>
                      </a:r>
                      <a:r>
                        <a:rPr lang="ko-KR" altLang="en-US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6896893"/>
                  </a:ext>
                </a:extLst>
              </a:tr>
              <a:tr h="528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데이터 전처리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066489"/>
                  </a:ext>
                </a:extLst>
              </a:tr>
              <a:tr h="528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연합 학습 프레임워크에 </a:t>
                      </a:r>
                      <a:endParaRPr lang="en-US" altLang="ko-KR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Object Detection </a:t>
                      </a:r>
                      <a:r>
                        <a:rPr lang="ko-KR" altLang="en-US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모델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747854"/>
                  </a:ext>
                </a:extLst>
              </a:tr>
              <a:tr h="528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연합 학습 프레임워크에 </a:t>
                      </a:r>
                      <a:endParaRPr lang="en-US" altLang="ko-KR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Semantic</a:t>
                      </a:r>
                      <a:r>
                        <a:rPr lang="en-US" altLang="ko-KR" baseline="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Segmentation </a:t>
                      </a:r>
                      <a:r>
                        <a:rPr lang="ko-KR" altLang="en-US" baseline="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모델 적용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495666"/>
                  </a:ext>
                </a:extLst>
              </a:tr>
              <a:tr h="5285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실험 결과 비교 및 분석 </a:t>
                      </a:r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&amp; </a:t>
                      </a:r>
                      <a:r>
                        <a:rPr lang="ko-KR" altLang="en-US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509615"/>
                  </a:ext>
                </a:extLst>
              </a:tr>
              <a:tr h="528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Container</a:t>
                      </a:r>
                      <a:r>
                        <a:rPr lang="en-US" altLang="ko-KR" baseline="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Orchestration</a:t>
                      </a:r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7516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CFB358-5BD2-0A4C-F3D1-9B74208B7648}"/>
              </a:ext>
            </a:extLst>
          </p:cNvPr>
          <p:cNvSpPr txBox="1"/>
          <p:nvPr/>
        </p:nvSpPr>
        <p:spPr>
          <a:xfrm>
            <a:off x="11587162" y="6410326"/>
            <a:ext cx="528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15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482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B74EBC38-9030-BB39-2E22-5967D21FA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7" r="1322" b="10910"/>
          <a:stretch/>
        </p:blipFill>
        <p:spPr>
          <a:xfrm>
            <a:off x="516000" y="-1"/>
            <a:ext cx="11160000" cy="1342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8A392F-D2DE-DDA1-8752-DBD92B258182}"/>
              </a:ext>
            </a:extLst>
          </p:cNvPr>
          <p:cNvSpPr txBox="1"/>
          <p:nvPr/>
        </p:nvSpPr>
        <p:spPr>
          <a:xfrm>
            <a:off x="848242" y="171810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04 </a:t>
            </a:r>
            <a:r>
              <a:rPr lang="ko-KR" altLang="en-US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추진 전략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AB87D-CD17-756D-7F4F-B838CDFF02BC}"/>
              </a:ext>
            </a:extLst>
          </p:cNvPr>
          <p:cNvSpPr txBox="1"/>
          <p:nvPr/>
        </p:nvSpPr>
        <p:spPr>
          <a:xfrm>
            <a:off x="848242" y="743323"/>
            <a:ext cx="1508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B4C7E2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</a:t>
            </a:r>
            <a:r>
              <a:rPr lang="en-US" altLang="ko-KR" sz="20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업무 분장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FE13232-5E80-7807-EF97-CD70107F4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103709"/>
              </p:ext>
            </p:extLst>
          </p:nvPr>
        </p:nvGraphicFramePr>
        <p:xfrm>
          <a:off x="636541" y="1635092"/>
          <a:ext cx="10918917" cy="4679726"/>
        </p:xfrm>
        <a:graphic>
          <a:graphicData uri="http://schemas.openxmlformats.org/drawingml/2006/table">
            <a:tbl>
              <a:tblPr/>
              <a:tblGrid>
                <a:gridCol w="3639639">
                  <a:extLst>
                    <a:ext uri="{9D8B030D-6E8A-4147-A177-3AD203B41FA5}">
                      <a16:colId xmlns:a16="http://schemas.microsoft.com/office/drawing/2014/main" val="3007693885"/>
                    </a:ext>
                  </a:extLst>
                </a:gridCol>
                <a:gridCol w="3639639">
                  <a:extLst>
                    <a:ext uri="{9D8B030D-6E8A-4147-A177-3AD203B41FA5}">
                      <a16:colId xmlns:a16="http://schemas.microsoft.com/office/drawing/2014/main" val="2281870899"/>
                    </a:ext>
                  </a:extLst>
                </a:gridCol>
                <a:gridCol w="3639639">
                  <a:extLst>
                    <a:ext uri="{9D8B030D-6E8A-4147-A177-3AD203B41FA5}">
                      <a16:colId xmlns:a16="http://schemas.microsoft.com/office/drawing/2014/main" val="2917387331"/>
                    </a:ext>
                  </a:extLst>
                </a:gridCol>
              </a:tblGrid>
              <a:tr h="602046"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ko-KR" altLang="en-US" sz="1900" b="0" i="0" dirty="0">
                          <a:solidFill>
                            <a:srgbClr val="000000"/>
                          </a:solidFill>
                          <a:effectLst/>
                          <a:ea typeface="Noto Sans KR Medium" panose="020B0600000000000000" pitchFamily="34" charset="-127"/>
                        </a:rPr>
                        <a:t>백승진</a:t>
                      </a:r>
                      <a:r>
                        <a:rPr lang="ko-KR" altLang="en-US" sz="1900" b="0" i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</a:rPr>
                        <a:t>​</a:t>
                      </a:r>
                      <a:endParaRPr lang="ko-KR" altLang="en-US" sz="11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321" marR="54321" marT="27160" marB="2716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ko-KR" altLang="en-US" sz="1900" b="0" i="0">
                          <a:solidFill>
                            <a:srgbClr val="000000"/>
                          </a:solidFill>
                          <a:effectLst/>
                          <a:ea typeface="Noto Sans KR Medium" panose="020B0600000000000000" pitchFamily="34" charset="-127"/>
                        </a:rPr>
                        <a:t>박재현</a:t>
                      </a:r>
                      <a:r>
                        <a:rPr lang="ko-KR" altLang="en-US" sz="1900" b="0" i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</a:rPr>
                        <a:t>​</a:t>
                      </a:r>
                      <a:endParaRPr lang="ko-KR" altLang="en-US" sz="11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321" marR="54321" marT="27160" marB="2716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buFont typeface="Arial" panose="020B0604020202020204" pitchFamily="34" charset="0"/>
                        <a:buNone/>
                      </a:pPr>
                      <a:r>
                        <a:rPr lang="ko-KR" altLang="en-US" sz="1900" b="0" i="0" dirty="0">
                          <a:solidFill>
                            <a:srgbClr val="000000"/>
                          </a:solidFill>
                          <a:effectLst/>
                          <a:ea typeface="Noto Sans KR Medium" panose="020B0600000000000000" pitchFamily="34" charset="-127"/>
                        </a:rPr>
                        <a:t>황순규</a:t>
                      </a:r>
                      <a:r>
                        <a:rPr lang="ko-KR" altLang="en-US" sz="1900" b="0" i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</a:rPr>
                        <a:t>​</a:t>
                      </a:r>
                      <a:endParaRPr lang="ko-KR" altLang="en-US" sz="11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321" marR="54321" marT="27160" marB="2716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14025"/>
                  </a:ext>
                </a:extLst>
              </a:tr>
              <a:tr h="3495065">
                <a:tc>
                  <a:txBody>
                    <a:bodyPr/>
                    <a:lstStyle/>
                    <a:p>
                      <a:pPr fontAlgn="base" latinLnBrk="1"/>
                      <a:endParaRPr lang="en-US" altLang="ko-KR" sz="160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fontAlgn="base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▪  </a:t>
                      </a:r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도커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환경 구축</a:t>
                      </a:r>
                    </a:p>
                    <a:p>
                      <a:pPr marL="0" indent="0" fontAlgn="base" latinLnBrk="1">
                        <a:buFontTx/>
                        <a:buNone/>
                      </a:pPr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도커를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기반으로 서버와 노드 환경 구축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285750" indent="-285750" fontAlgn="base" latinLnBrk="1">
                        <a:buFontTx/>
                        <a:buChar char="-"/>
                      </a:pPr>
                      <a:endParaRPr lang="ko-KR" altLang="en-US" sz="160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fontAlgn="base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▪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Container Orchestration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fontAlgn="base" latinLnBrk="1">
                        <a:buFontTx/>
                        <a:buNone/>
                      </a:pPr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도커스웜을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사용하여 서버의 자원을 확장하고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컨테이너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리소스의 자동화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정렬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조정 및 여러 개의 서버를 하나의 풀로 관리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0" indent="0" fontAlgn="base" latinLnBrk="1">
                        <a:buFontTx/>
                        <a:buNone/>
                      </a:pPr>
                      <a:endParaRPr lang="ko-KR" altLang="en-US" sz="160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fontAlgn="base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▪ 실험 결과 분석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fontAlgn="base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실험 결과를 토대로 기존 인공지능 학습 방법과 연합학습 방법의 성능 비교 및 분석</a:t>
                      </a:r>
                    </a:p>
                  </a:txBody>
                  <a:tcPr marL="54321" marR="54321" marT="27160" marB="271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endParaRPr lang="en-US" altLang="ko-KR" sz="160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fontAlgn="base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▪ 데이터 </a:t>
                      </a:r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전처리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fontAlgn="base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공공데이터를 사용한 인공지능 학습의 성능 향상을 위해 데이터 전처리를 진행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fontAlgn="base" latinLnBrk="1"/>
                      <a:endParaRPr lang="ko-KR" altLang="en-US" sz="160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fontAlgn="base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▪ 연합 학습 프레임워크에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Object De </a:t>
                      </a: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tection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모델 적용</a:t>
                      </a:r>
                    </a:p>
                    <a:p>
                      <a:pPr marL="0" indent="0" fontAlgn="base" latinLnBrk="1">
                        <a:buFontTx/>
                        <a:buNone/>
                      </a:pP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공공데이터를 활용하여 연합 학습 프레임 워크에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Object Detection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모델 적용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285750" indent="-285750" fontAlgn="base" latinLnBrk="1">
                        <a:buFontTx/>
                        <a:buChar char="-"/>
                      </a:pPr>
                      <a:endParaRPr lang="ko-KR" altLang="en-US" sz="160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fontAlgn="base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▪ 실험 결과 분석</a:t>
                      </a:r>
                    </a:p>
                    <a:p>
                      <a:pPr fontAlgn="base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실험 결과를 토대로 기존 인공지능 학습 방법과 연합학습 방법의 성능 비교 및 분석</a:t>
                      </a:r>
                    </a:p>
                  </a:txBody>
                  <a:tcPr marL="54321" marR="54321" marT="27160" marB="271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endParaRPr lang="en-US" altLang="ko-KR" sz="160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fontAlgn="base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▪ 데이터 </a:t>
                      </a:r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전처리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fontAlgn="base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공공데이터를 사용한 인공지능 학습의 성능 향상을 위해 데이터 전처리를 진행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fontAlgn="base" latinLnBrk="1"/>
                      <a:endParaRPr lang="ko-KR" altLang="en-US" sz="160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fontAlgn="base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▪ 연합 학습 프레임워크에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semantic segmentation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모델 적용</a:t>
                      </a:r>
                    </a:p>
                    <a:p>
                      <a:pPr fontAlgn="base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공공데이터를 활용하여 연합 학습 프레임 워크에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semantic segmentation 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모델 적용</a:t>
                      </a:r>
                    </a:p>
                    <a:p>
                      <a:pPr fontAlgn="base" latinLnBrk="1"/>
                      <a:endParaRPr lang="en-US" altLang="ko-KR" sz="1600" kern="1200" dirty="0">
                        <a:solidFill>
                          <a:schemeClr val="tx1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fontAlgn="base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▪ 실험 결과 분석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실험 결과를 토대로 기존 인공지능 학습 방법과 연합학습 방법의 성능 비교 및 분석</a:t>
                      </a:r>
                    </a:p>
                    <a:p>
                      <a:pPr algn="l" fontAlgn="auto">
                        <a:buFont typeface="Arial" panose="020B0604020202020204" pitchFamily="34" charset="0"/>
                        <a:buNone/>
                      </a:pPr>
                      <a:endParaRPr lang="ko-KR" altLang="en-US" sz="800" b="0" i="0" dirty="0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54321" marR="54321" marT="27160" marB="2716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951708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B2906A91-D691-46B4-B076-2CF9D967C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100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DED8B-06E2-23FC-DDB3-147393D17BB5}"/>
              </a:ext>
            </a:extLst>
          </p:cNvPr>
          <p:cNvSpPr txBox="1"/>
          <p:nvPr/>
        </p:nvSpPr>
        <p:spPr>
          <a:xfrm>
            <a:off x="11587162" y="6410326"/>
            <a:ext cx="528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16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508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26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CD4FB0-91DF-DE83-8B65-403372CF8B71}"/>
              </a:ext>
            </a:extLst>
          </p:cNvPr>
          <p:cNvSpPr txBox="1"/>
          <p:nvPr/>
        </p:nvSpPr>
        <p:spPr>
          <a:xfrm>
            <a:off x="4892786" y="2767281"/>
            <a:ext cx="24064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Q&amp;A</a:t>
            </a:r>
            <a:endParaRPr lang="ko-KR" altLang="en-US" sz="80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9447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BA9A182A-E457-5F84-C29A-BCD572C89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7" r="1322" b="10910"/>
          <a:stretch/>
        </p:blipFill>
        <p:spPr>
          <a:xfrm>
            <a:off x="516000" y="-1"/>
            <a:ext cx="11160000" cy="1342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CE9EA6-AB4B-3943-6481-BCD44634B45E}"/>
              </a:ext>
            </a:extLst>
          </p:cNvPr>
          <p:cNvSpPr txBox="1"/>
          <p:nvPr/>
        </p:nvSpPr>
        <p:spPr>
          <a:xfrm>
            <a:off x="923116" y="286760"/>
            <a:ext cx="3260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CONTENTS</a:t>
            </a:r>
            <a:endParaRPr lang="ko-KR" altLang="en-US" sz="54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CDA7B3-EBD3-590F-BC76-D5E3A3C23F2C}"/>
              </a:ext>
            </a:extLst>
          </p:cNvPr>
          <p:cNvSpPr txBox="1"/>
          <p:nvPr/>
        </p:nvSpPr>
        <p:spPr>
          <a:xfrm>
            <a:off x="11587162" y="6410326"/>
            <a:ext cx="528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endParaRPr lang="ko-KR" altLang="en-US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CCB4DB-82A6-AC4D-DE4C-700CD247618B}"/>
              </a:ext>
            </a:extLst>
          </p:cNvPr>
          <p:cNvGrpSpPr/>
          <p:nvPr/>
        </p:nvGrpSpPr>
        <p:grpSpPr>
          <a:xfrm>
            <a:off x="1647185" y="2086955"/>
            <a:ext cx="8897630" cy="3600490"/>
            <a:chOff x="1098286" y="2086955"/>
            <a:chExt cx="8897630" cy="360049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F5B1F53-E059-DFCA-957C-9CC26B09E4AE}"/>
                </a:ext>
              </a:extLst>
            </p:cNvPr>
            <p:cNvGrpSpPr/>
            <p:nvPr/>
          </p:nvGrpSpPr>
          <p:grpSpPr>
            <a:xfrm>
              <a:off x="1098286" y="2086955"/>
              <a:ext cx="4448815" cy="3600490"/>
              <a:chOff x="2362200" y="2205687"/>
              <a:chExt cx="4448815" cy="360049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0271B23-6CD2-1447-8E8F-18EC4F152EE1}"/>
                  </a:ext>
                </a:extLst>
              </p:cNvPr>
              <p:cNvGrpSpPr/>
              <p:nvPr/>
            </p:nvGrpSpPr>
            <p:grpSpPr>
              <a:xfrm>
                <a:off x="2362200" y="2205687"/>
                <a:ext cx="4448815" cy="1250851"/>
                <a:chOff x="1910080" y="2824480"/>
                <a:chExt cx="4448815" cy="1250851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CB4CC02-88F4-789F-3C07-6EA93CEA8DBF}"/>
                    </a:ext>
                  </a:extLst>
                </p:cNvPr>
                <p:cNvSpPr txBox="1"/>
                <p:nvPr/>
              </p:nvSpPr>
              <p:spPr>
                <a:xfrm>
                  <a:off x="1910080" y="2824480"/>
                  <a:ext cx="63671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3200" dirty="0">
                      <a:solidFill>
                        <a:srgbClr val="3267B2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01</a:t>
                  </a:r>
                  <a:endParaRPr lang="ko-KR" altLang="en-US" sz="3200" dirty="0">
                    <a:solidFill>
                      <a:srgbClr val="3267B2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90ED6F6-F777-1232-5890-A03C49E98940}"/>
                    </a:ext>
                  </a:extLst>
                </p:cNvPr>
                <p:cNvSpPr txBox="1"/>
                <p:nvPr/>
              </p:nvSpPr>
              <p:spPr>
                <a:xfrm>
                  <a:off x="2560320" y="2901424"/>
                  <a:ext cx="37985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dirty="0" err="1">
                      <a:solidFill>
                        <a:srgbClr val="3267B2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캡스톤</a:t>
                  </a:r>
                  <a:r>
                    <a:rPr lang="ko-KR" altLang="en-US" sz="2400" dirty="0">
                      <a:solidFill>
                        <a:srgbClr val="3267B2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 디자인 </a:t>
                  </a:r>
                  <a:r>
                    <a:rPr lang="en-US" altLang="ko-KR" sz="2400" dirty="0">
                      <a:solidFill>
                        <a:srgbClr val="3267B2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Ⅰ </a:t>
                  </a:r>
                  <a:r>
                    <a:rPr lang="ko-KR" altLang="en-US" sz="2400" dirty="0">
                      <a:solidFill>
                        <a:srgbClr val="3267B2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리뷰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BB45F74-E236-99FC-3AFF-9442F542BDB3}"/>
                    </a:ext>
                  </a:extLst>
                </p:cNvPr>
                <p:cNvSpPr txBox="1"/>
                <p:nvPr/>
              </p:nvSpPr>
              <p:spPr>
                <a:xfrm>
                  <a:off x="2560318" y="3429000"/>
                  <a:ext cx="366268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Pretendard Medium" panose="02000603000000020004" pitchFamily="50" charset="-127"/>
                    <a:buChar char="‐"/>
                  </a:pPr>
                  <a:r>
                    <a:rPr lang="ko-KR" altLang="en-US" dirty="0" err="1">
                      <a:solidFill>
                        <a:srgbClr val="87898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캡스톤</a:t>
                  </a:r>
                  <a:r>
                    <a:rPr lang="ko-KR" altLang="en-US" dirty="0">
                      <a:solidFill>
                        <a:srgbClr val="87898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디자인 </a:t>
                  </a:r>
                  <a:r>
                    <a:rPr lang="en-US" altLang="ko-KR" dirty="0">
                      <a:solidFill>
                        <a:srgbClr val="87898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Ⅰ </a:t>
                  </a:r>
                  <a:r>
                    <a:rPr lang="ko-KR" altLang="en-US" dirty="0">
                      <a:solidFill>
                        <a:srgbClr val="87898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수행 내용</a:t>
                  </a:r>
                  <a:endParaRPr lang="en-US" altLang="ko-KR" dirty="0">
                    <a:solidFill>
                      <a:srgbClr val="87898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285750" indent="-285750">
                    <a:buFont typeface="Pretendard Medium" panose="02000603000000020004" pitchFamily="50" charset="-127"/>
                    <a:buChar char="‐"/>
                  </a:pPr>
                  <a:r>
                    <a:rPr lang="ko-KR" altLang="en-US" dirty="0" err="1">
                      <a:solidFill>
                        <a:srgbClr val="87898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캡스톤</a:t>
                  </a:r>
                  <a:r>
                    <a:rPr lang="ko-KR" altLang="en-US" dirty="0">
                      <a:solidFill>
                        <a:srgbClr val="87898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디자인 </a:t>
                  </a:r>
                  <a:r>
                    <a:rPr lang="en-US" altLang="ko-KR" dirty="0">
                      <a:solidFill>
                        <a:srgbClr val="87898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Ⅰ  </a:t>
                  </a:r>
                  <a:r>
                    <a:rPr lang="ko-KR" altLang="en-US" dirty="0">
                      <a:solidFill>
                        <a:srgbClr val="87898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최종 발표 코멘트</a:t>
                  </a:r>
                  <a:endParaRPr lang="en-US" altLang="ko-KR" dirty="0">
                    <a:solidFill>
                      <a:srgbClr val="87898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0D013E3-2CC4-2ABD-80C7-822A6DA9E2E3}"/>
                  </a:ext>
                </a:extLst>
              </p:cNvPr>
              <p:cNvGrpSpPr/>
              <p:nvPr/>
            </p:nvGrpSpPr>
            <p:grpSpPr>
              <a:xfrm>
                <a:off x="2362200" y="4278327"/>
                <a:ext cx="2627063" cy="1527850"/>
                <a:chOff x="1910080" y="2824480"/>
                <a:chExt cx="2627063" cy="1527850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239B21F-2A8B-8CBA-D050-C1C294D1B39D}"/>
                    </a:ext>
                  </a:extLst>
                </p:cNvPr>
                <p:cNvSpPr txBox="1"/>
                <p:nvPr/>
              </p:nvSpPr>
              <p:spPr>
                <a:xfrm>
                  <a:off x="1910080" y="2824480"/>
                  <a:ext cx="70724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3200" dirty="0">
                      <a:solidFill>
                        <a:srgbClr val="3267B2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03</a:t>
                  </a:r>
                  <a:endParaRPr lang="ko-KR" altLang="en-US" sz="3200" dirty="0">
                    <a:solidFill>
                      <a:srgbClr val="3267B2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2DAC96D-3F23-D28B-F2AD-435403E1018B}"/>
                    </a:ext>
                  </a:extLst>
                </p:cNvPr>
                <p:cNvSpPr txBox="1"/>
                <p:nvPr/>
              </p:nvSpPr>
              <p:spPr>
                <a:xfrm>
                  <a:off x="2560320" y="2901424"/>
                  <a:ext cx="13227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rgbClr val="3267B2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추진 내용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6CC6C7-5377-FF28-3854-AF2A2F42EC27}"/>
                    </a:ext>
                  </a:extLst>
                </p:cNvPr>
                <p:cNvSpPr txBox="1"/>
                <p:nvPr/>
              </p:nvSpPr>
              <p:spPr>
                <a:xfrm>
                  <a:off x="2560320" y="3429000"/>
                  <a:ext cx="1976823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Tx/>
                    <a:buChar char="-"/>
                  </a:pPr>
                  <a:r>
                    <a:rPr lang="ko-KR" altLang="en-US" dirty="0">
                      <a:solidFill>
                        <a:srgbClr val="87898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시스템 모델</a:t>
                  </a:r>
                  <a:endParaRPr lang="en-US" altLang="ko-KR" dirty="0">
                    <a:solidFill>
                      <a:srgbClr val="87898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285750" indent="-285750">
                    <a:buFontTx/>
                    <a:buChar char="-"/>
                  </a:pPr>
                  <a:r>
                    <a:rPr lang="ko-KR" altLang="en-US" dirty="0">
                      <a:solidFill>
                        <a:srgbClr val="87898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데이터셋 및 모델</a:t>
                  </a:r>
                  <a:endParaRPr lang="en-US" altLang="ko-KR" dirty="0">
                    <a:solidFill>
                      <a:srgbClr val="87898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285750" indent="-285750">
                    <a:buFontTx/>
                    <a:buChar char="-"/>
                  </a:pPr>
                  <a:r>
                    <a:rPr lang="ko-KR" altLang="en-US" dirty="0">
                      <a:solidFill>
                        <a:srgbClr val="87898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실험 방법</a:t>
                  </a:r>
                </a:p>
              </p:txBody>
            </p:sp>
          </p:grp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E9BC4E6-ABE5-9797-2E21-815A387031D8}"/>
                </a:ext>
              </a:extLst>
            </p:cNvPr>
            <p:cNvGrpSpPr/>
            <p:nvPr/>
          </p:nvGrpSpPr>
          <p:grpSpPr>
            <a:xfrm>
              <a:off x="6544909" y="2086955"/>
              <a:ext cx="3451007" cy="3323491"/>
              <a:chOff x="6096000" y="2205687"/>
              <a:chExt cx="3451007" cy="3323491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5687FA0-42B8-44D0-3F7A-890FDC436DD7}"/>
                  </a:ext>
                </a:extLst>
              </p:cNvPr>
              <p:cNvGrpSpPr/>
              <p:nvPr/>
            </p:nvGrpSpPr>
            <p:grpSpPr>
              <a:xfrm>
                <a:off x="6096000" y="2205687"/>
                <a:ext cx="3451007" cy="1804849"/>
                <a:chOff x="1910080" y="2824480"/>
                <a:chExt cx="3451007" cy="1804849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EC68BB8-E24D-ACB6-FFCB-77009FEAEBD8}"/>
                    </a:ext>
                  </a:extLst>
                </p:cNvPr>
                <p:cNvSpPr txBox="1"/>
                <p:nvPr/>
              </p:nvSpPr>
              <p:spPr>
                <a:xfrm>
                  <a:off x="1910080" y="2824480"/>
                  <a:ext cx="69442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3200" dirty="0">
                      <a:solidFill>
                        <a:srgbClr val="3267B2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02</a:t>
                  </a:r>
                  <a:endParaRPr lang="ko-KR" altLang="en-US" sz="3200" dirty="0">
                    <a:solidFill>
                      <a:srgbClr val="3267B2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85F987A-3BF5-BF50-18A8-7C73FB714313}"/>
                    </a:ext>
                  </a:extLst>
                </p:cNvPr>
                <p:cNvSpPr txBox="1"/>
                <p:nvPr/>
              </p:nvSpPr>
              <p:spPr>
                <a:xfrm>
                  <a:off x="2560320" y="2901424"/>
                  <a:ext cx="7168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rgbClr val="3267B2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개요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C7D2A51-F9B4-0332-D006-CFC8EC1A101A}"/>
                    </a:ext>
                  </a:extLst>
                </p:cNvPr>
                <p:cNvSpPr txBox="1"/>
                <p:nvPr/>
              </p:nvSpPr>
              <p:spPr>
                <a:xfrm>
                  <a:off x="2560320" y="3429000"/>
                  <a:ext cx="2800767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Pretendard Medium" panose="02000603000000020004" pitchFamily="50" charset="-127"/>
                    <a:buChar char="‐"/>
                  </a:pPr>
                  <a:r>
                    <a:rPr lang="ko-KR" altLang="en-US" dirty="0">
                      <a:solidFill>
                        <a:srgbClr val="87898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배경 및 필요성</a:t>
                  </a:r>
                  <a:endParaRPr lang="en-US" altLang="ko-KR" dirty="0">
                    <a:solidFill>
                      <a:srgbClr val="87898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285750" indent="-285750">
                    <a:buFont typeface="Pretendard Medium" panose="02000603000000020004" pitchFamily="50" charset="-127"/>
                    <a:buChar char="‐"/>
                  </a:pPr>
                  <a:r>
                    <a:rPr lang="ko-KR" altLang="en-US" dirty="0">
                      <a:solidFill>
                        <a:srgbClr val="87898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관련 논문</a:t>
                  </a:r>
                  <a:endParaRPr lang="en-US" altLang="ko-KR" dirty="0">
                    <a:solidFill>
                      <a:srgbClr val="87898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285750" indent="-285750">
                    <a:buFont typeface="Pretendard Medium" panose="02000603000000020004" pitchFamily="50" charset="-127"/>
                    <a:buChar char="‐"/>
                  </a:pPr>
                  <a:r>
                    <a:rPr lang="ko-KR" altLang="en-US" dirty="0" err="1">
                      <a:solidFill>
                        <a:srgbClr val="87898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캡스톤</a:t>
                  </a:r>
                  <a:r>
                    <a:rPr lang="ko-KR" altLang="en-US" dirty="0">
                      <a:solidFill>
                        <a:srgbClr val="87898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디자인 </a:t>
                  </a:r>
                  <a:r>
                    <a:rPr lang="en-US" altLang="ko-KR" dirty="0">
                      <a:solidFill>
                        <a:srgbClr val="87898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Ⅱ </a:t>
                  </a:r>
                  <a:r>
                    <a:rPr lang="ko-KR" altLang="en-US" dirty="0">
                      <a:solidFill>
                        <a:srgbClr val="87898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추진 목표</a:t>
                  </a:r>
                  <a:endParaRPr lang="en-US" altLang="ko-KR" dirty="0">
                    <a:solidFill>
                      <a:srgbClr val="87898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endParaRPr lang="en-US" altLang="ko-KR" dirty="0">
                    <a:solidFill>
                      <a:srgbClr val="87898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560180E-0AC1-07C7-CF88-4342707F3E88}"/>
                  </a:ext>
                </a:extLst>
              </p:cNvPr>
              <p:cNvGrpSpPr/>
              <p:nvPr/>
            </p:nvGrpSpPr>
            <p:grpSpPr>
              <a:xfrm>
                <a:off x="6096000" y="4278327"/>
                <a:ext cx="1974642" cy="1250851"/>
                <a:chOff x="1910080" y="2824480"/>
                <a:chExt cx="1974642" cy="1250851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C9BBF85-DC81-D672-5436-E8D69C25EEF4}"/>
                    </a:ext>
                  </a:extLst>
                </p:cNvPr>
                <p:cNvSpPr txBox="1"/>
                <p:nvPr/>
              </p:nvSpPr>
              <p:spPr>
                <a:xfrm>
                  <a:off x="1910080" y="2824480"/>
                  <a:ext cx="71205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3200" dirty="0">
                      <a:solidFill>
                        <a:srgbClr val="3267B2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04</a:t>
                  </a:r>
                  <a:endParaRPr lang="ko-KR" altLang="en-US" sz="3200" dirty="0">
                    <a:solidFill>
                      <a:srgbClr val="3267B2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11D0ACE-599A-0D8B-B960-2B3A73577A9E}"/>
                    </a:ext>
                  </a:extLst>
                </p:cNvPr>
                <p:cNvSpPr txBox="1"/>
                <p:nvPr/>
              </p:nvSpPr>
              <p:spPr>
                <a:xfrm>
                  <a:off x="2560320" y="2901424"/>
                  <a:ext cx="13227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rgbClr val="3267B2"/>
                      </a:solidFill>
                      <a:latin typeface="Pretendard SemiBold" panose="02000703000000020004" pitchFamily="2" charset="-127"/>
                      <a:ea typeface="Pretendard SemiBold" panose="02000703000000020004" pitchFamily="2" charset="-127"/>
                      <a:cs typeface="Pretendard SemiBold" panose="02000703000000020004" pitchFamily="2" charset="-127"/>
                    </a:rPr>
                    <a:t>추진 전략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2E9E040-AE97-6B92-0E60-00268E168707}"/>
                    </a:ext>
                  </a:extLst>
                </p:cNvPr>
                <p:cNvSpPr txBox="1"/>
                <p:nvPr/>
              </p:nvSpPr>
              <p:spPr>
                <a:xfrm>
                  <a:off x="2560320" y="3429000"/>
                  <a:ext cx="132440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Tx/>
                    <a:buChar char="-"/>
                  </a:pPr>
                  <a:r>
                    <a:rPr lang="ko-KR" altLang="en-US" dirty="0">
                      <a:solidFill>
                        <a:srgbClr val="87898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업무 분장</a:t>
                  </a:r>
                  <a:endParaRPr lang="en-US" altLang="ko-KR" dirty="0">
                    <a:solidFill>
                      <a:srgbClr val="878987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  <a:p>
                  <a:pPr marL="285750" indent="-285750">
                    <a:buFontTx/>
                    <a:buChar char="-"/>
                  </a:pPr>
                  <a:r>
                    <a:rPr lang="ko-KR" altLang="en-US" dirty="0">
                      <a:solidFill>
                        <a:srgbClr val="878987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추진 일정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01259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B74EBC38-9030-BB39-2E22-5967D21FA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" r="1322" b="10910"/>
          <a:stretch/>
        </p:blipFill>
        <p:spPr>
          <a:xfrm>
            <a:off x="516000" y="-1"/>
            <a:ext cx="11160000" cy="1342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8A392F-D2DE-DDA1-8752-DBD92B258182}"/>
              </a:ext>
            </a:extLst>
          </p:cNvPr>
          <p:cNvSpPr txBox="1"/>
          <p:nvPr/>
        </p:nvSpPr>
        <p:spPr>
          <a:xfrm>
            <a:off x="848242" y="171810"/>
            <a:ext cx="3967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 </a:t>
            </a:r>
            <a:r>
              <a:rPr lang="ko-KR" altLang="en-US" sz="3200" dirty="0" err="1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캡스톤</a:t>
            </a:r>
            <a:r>
              <a:rPr lang="ko-KR" altLang="en-US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디자인 </a:t>
            </a:r>
            <a:r>
              <a:rPr lang="en-US" altLang="ko-KR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Ⅰ </a:t>
            </a:r>
            <a:r>
              <a:rPr lang="ko-KR" altLang="en-US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리뷰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AB87D-CD17-756D-7F4F-B838CDFF02BC}"/>
              </a:ext>
            </a:extLst>
          </p:cNvPr>
          <p:cNvSpPr txBox="1"/>
          <p:nvPr/>
        </p:nvSpPr>
        <p:spPr>
          <a:xfrm>
            <a:off x="848242" y="743323"/>
            <a:ext cx="2986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B4C7E2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</a:t>
            </a:r>
            <a:r>
              <a:rPr lang="en-US" altLang="ko-KR" sz="20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캡스톤디자인</a:t>
            </a:r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Ⅰ </a:t>
            </a:r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수행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A68182-CF5B-BA41-507A-61593C5B3BC2}"/>
              </a:ext>
            </a:extLst>
          </p:cNvPr>
          <p:cNvSpPr txBox="1"/>
          <p:nvPr/>
        </p:nvSpPr>
        <p:spPr>
          <a:xfrm>
            <a:off x="516000" y="1365797"/>
            <a:ext cx="11160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엣지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컴퓨팅 환경에서 연합 학습 응용 시스템 개발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FAB5B2F-5CCD-C253-869F-10799C9CCEC9}"/>
              </a:ext>
            </a:extLst>
          </p:cNvPr>
          <p:cNvGrpSpPr/>
          <p:nvPr/>
        </p:nvGrpSpPr>
        <p:grpSpPr>
          <a:xfrm>
            <a:off x="522263" y="2002926"/>
            <a:ext cx="4337521" cy="4476185"/>
            <a:chOff x="726587" y="1946101"/>
            <a:chExt cx="6185989" cy="6502703"/>
          </a:xfrm>
        </p:grpSpPr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A7C9CA86-62D8-B8AF-9452-2152E61A33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587" y="1946101"/>
              <a:ext cx="6185989" cy="6502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08AA604-9043-B3FA-08FE-80B932E28C99}"/>
                </a:ext>
              </a:extLst>
            </p:cNvPr>
            <p:cNvGrpSpPr/>
            <p:nvPr/>
          </p:nvGrpSpPr>
          <p:grpSpPr>
            <a:xfrm>
              <a:off x="1995649" y="7465473"/>
              <a:ext cx="1219117" cy="596153"/>
              <a:chOff x="8364205" y="6422874"/>
              <a:chExt cx="1447056" cy="726203"/>
            </a:xfrm>
          </p:grpSpPr>
          <p:sp>
            <p:nvSpPr>
              <p:cNvPr id="44" name="Google Shape;207;p20">
                <a:extLst>
                  <a:ext uri="{FF2B5EF4-FFF2-40B4-BE49-F238E27FC236}">
                    <a16:creationId xmlns:a16="http://schemas.microsoft.com/office/drawing/2014/main" id="{090B2E84-47E6-E0A1-326C-07CB0FBAF00B}"/>
                  </a:ext>
                </a:extLst>
              </p:cNvPr>
              <p:cNvSpPr/>
              <p:nvPr/>
            </p:nvSpPr>
            <p:spPr>
              <a:xfrm>
                <a:off x="8364205" y="6422874"/>
                <a:ext cx="1447056" cy="726203"/>
              </a:xfrm>
              <a:prstGeom prst="roundRect">
                <a:avLst>
                  <a:gd name="adj" fmla="val 16667"/>
                </a:avLst>
              </a:pr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5" name="Google Shape;208;p20">
                <a:extLst>
                  <a:ext uri="{FF2B5EF4-FFF2-40B4-BE49-F238E27FC236}">
                    <a16:creationId xmlns:a16="http://schemas.microsoft.com/office/drawing/2014/main" id="{26C41AEA-EBD3-EBC7-7AB2-B4834211071C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817094" y="6556114"/>
                <a:ext cx="541293" cy="4719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2FA3241-61EA-2A04-D624-67E11E9219EA}"/>
              </a:ext>
            </a:extLst>
          </p:cNvPr>
          <p:cNvSpPr txBox="1"/>
          <p:nvPr/>
        </p:nvSpPr>
        <p:spPr>
          <a:xfrm>
            <a:off x="5269560" y="2583715"/>
            <a:ext cx="62620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Server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Wingdings" panose="05000000000000000000" pitchFamily="2" charset="2"/>
              </a:rPr>
              <a:t> global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Wingdings" panose="05000000000000000000" pitchFamily="2" charset="2"/>
              </a:rPr>
              <a:t>Client  local model</a:t>
            </a:r>
          </a:p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Wingdings" panose="05000000000000000000" pitchFamily="2" charset="2"/>
              </a:rPr>
              <a:t>클라이언트 개별 데이터를 중앙서버로 전달하지 않고 중앙서버의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Wingdings" panose="05000000000000000000" pitchFamily="2" charset="2"/>
              </a:rPr>
              <a:t>AI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Wingdings" panose="05000000000000000000" pitchFamily="2" charset="2"/>
              </a:rPr>
              <a:t>모델을 클라이언트로 보내 각각의 데이터로 모델을 훈련함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FF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Wingdings" panose="05000000000000000000" pitchFamily="2" charset="2"/>
              </a:rPr>
              <a:t>클라우드 중앙서버는 개별 클라이언트에서 학습한 로컬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Wingdings" panose="05000000000000000000" pitchFamily="2" charset="2"/>
              </a:rPr>
              <a:t>AI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Wingdings" panose="05000000000000000000" pitchFamily="2" charset="2"/>
              </a:rPr>
              <a:t>모델을 모두 합쳐 글로벌 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Wingdings" panose="05000000000000000000" pitchFamily="2" charset="2"/>
              </a:rPr>
              <a:t>AI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Wingdings" panose="05000000000000000000" pitchFamily="2" charset="2"/>
              </a:rPr>
              <a:t>모델을 만듦</a:t>
            </a:r>
            <a:b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Wingdings" panose="05000000000000000000" pitchFamily="2" charset="2"/>
              </a:rPr>
            </a:b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Wingdings" panose="05000000000000000000" pitchFamily="2" charset="2"/>
              </a:rPr>
              <a:t> 1, 2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Wingdings" panose="05000000000000000000" pitchFamily="2" charset="2"/>
              </a:rPr>
              <a:t>반복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5546BF-451C-B0FC-4823-F8C5339A6325}"/>
              </a:ext>
            </a:extLst>
          </p:cNvPr>
          <p:cNvSpPr txBox="1"/>
          <p:nvPr/>
        </p:nvSpPr>
        <p:spPr>
          <a:xfrm>
            <a:off x="11587162" y="6410326"/>
            <a:ext cx="528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275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B74EBC38-9030-BB39-2E22-5967D21FA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7" r="1322" b="10910"/>
          <a:stretch/>
        </p:blipFill>
        <p:spPr>
          <a:xfrm>
            <a:off x="516000" y="-1"/>
            <a:ext cx="11160000" cy="1342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8A392F-D2DE-DDA1-8752-DBD92B258182}"/>
              </a:ext>
            </a:extLst>
          </p:cNvPr>
          <p:cNvSpPr txBox="1"/>
          <p:nvPr/>
        </p:nvSpPr>
        <p:spPr>
          <a:xfrm>
            <a:off x="848242" y="171810"/>
            <a:ext cx="3953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 </a:t>
            </a:r>
            <a:r>
              <a:rPr lang="ko-KR" altLang="en-US" sz="3200" dirty="0" err="1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캡스톤</a:t>
            </a:r>
            <a:r>
              <a:rPr lang="ko-KR" altLang="en-US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디자인 </a:t>
            </a:r>
            <a:r>
              <a:rPr lang="en-US" altLang="ko-KR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Ⅰ </a:t>
            </a:r>
            <a:r>
              <a:rPr lang="ko-KR" altLang="en-US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리뷰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AB87D-CD17-756D-7F4F-B838CDFF02BC}"/>
              </a:ext>
            </a:extLst>
          </p:cNvPr>
          <p:cNvSpPr txBox="1"/>
          <p:nvPr/>
        </p:nvSpPr>
        <p:spPr>
          <a:xfrm>
            <a:off x="848242" y="743323"/>
            <a:ext cx="2986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B4C7E2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</a:t>
            </a:r>
            <a:r>
              <a:rPr lang="en-US" altLang="ko-KR" sz="20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캡스톤디자인</a:t>
            </a:r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Ⅰ </a:t>
            </a:r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수행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A68182-CF5B-BA41-507A-61593C5B3BC2}"/>
              </a:ext>
            </a:extLst>
          </p:cNvPr>
          <p:cNvSpPr txBox="1"/>
          <p:nvPr/>
        </p:nvSpPr>
        <p:spPr>
          <a:xfrm>
            <a:off x="516000" y="1365797"/>
            <a:ext cx="11160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엣지</a:t>
            </a:r>
            <a:r>
              <a:rPr lang="ko-KR" altLang="en-US" sz="24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컴퓨팅 환경에서 연합 학습 응용 시스템 개발</a:t>
            </a:r>
            <a:endParaRPr lang="en-US" altLang="ko-KR" sz="24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0915528-916B-4950-90C2-47FC4B0BC568}"/>
              </a:ext>
            </a:extLst>
          </p:cNvPr>
          <p:cNvGrpSpPr/>
          <p:nvPr/>
        </p:nvGrpSpPr>
        <p:grpSpPr>
          <a:xfrm>
            <a:off x="409185" y="2011173"/>
            <a:ext cx="5909174" cy="4675017"/>
            <a:chOff x="670986" y="2011173"/>
            <a:chExt cx="5909174" cy="467501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CFB3DA3-0443-498C-B4BB-2F005495A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986" y="4593467"/>
              <a:ext cx="5817734" cy="2092723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C716361-3116-4E1E-8A86-73E7B0DD0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426" y="2251825"/>
              <a:ext cx="5817734" cy="1898159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0087B71-C134-4292-A692-8ECCDBE65119}"/>
                </a:ext>
              </a:extLst>
            </p:cNvPr>
            <p:cNvSpPr txBox="1"/>
            <p:nvPr/>
          </p:nvSpPr>
          <p:spPr>
            <a:xfrm>
              <a:off x="1024105" y="2011173"/>
              <a:ext cx="5294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Virtual computing Environment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309E7F-D6AB-4F7E-8F7C-16326CCC916E}"/>
                </a:ext>
              </a:extLst>
            </p:cNvPr>
            <p:cNvSpPr txBox="1"/>
            <p:nvPr/>
          </p:nvSpPr>
          <p:spPr>
            <a:xfrm>
              <a:off x="1049942" y="4149984"/>
              <a:ext cx="3785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Physical Computing Environment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A17E2F3-37C9-46E9-AF79-89D14D0FFF50}"/>
              </a:ext>
            </a:extLst>
          </p:cNvPr>
          <p:cNvGrpSpPr/>
          <p:nvPr/>
        </p:nvGrpSpPr>
        <p:grpSpPr>
          <a:xfrm>
            <a:off x="6406424" y="4334650"/>
            <a:ext cx="5609291" cy="2092724"/>
            <a:chOff x="0" y="3884295"/>
            <a:chExt cx="17074427" cy="5400000"/>
          </a:xfrm>
        </p:grpSpPr>
        <p:pic>
          <p:nvPicPr>
            <p:cNvPr id="30" name="Picture 12">
              <a:extLst>
                <a:ext uri="{FF2B5EF4-FFF2-40B4-BE49-F238E27FC236}">
                  <a16:creationId xmlns:a16="http://schemas.microsoft.com/office/drawing/2014/main" id="{76AE6D52-3C47-4D60-8C4B-296AF3D52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038" y="3884295"/>
              <a:ext cx="8079389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4">
              <a:extLst>
                <a:ext uri="{FF2B5EF4-FFF2-40B4-BE49-F238E27FC236}">
                  <a16:creationId xmlns:a16="http://schemas.microsoft.com/office/drawing/2014/main" id="{4E1A3F02-D02E-4209-8715-CEAB1FFA3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884295"/>
              <a:ext cx="7957895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4FBCC01-D618-47F9-A5B1-11E35AA1966F}"/>
              </a:ext>
            </a:extLst>
          </p:cNvPr>
          <p:cNvSpPr txBox="1"/>
          <p:nvPr/>
        </p:nvSpPr>
        <p:spPr>
          <a:xfrm>
            <a:off x="6583680" y="2371361"/>
            <a:ext cx="5338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MNIST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이용한 연합학습 성능 비교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각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client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MNIST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21000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 학습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동일한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Multi Layer Perceptron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기존 인공지능 학습 방법 성능에 근접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추후 다른 데이터와 모델로 성능 비교 예정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D07B96-AEEA-0C35-3504-BAD47CE0A913}"/>
              </a:ext>
            </a:extLst>
          </p:cNvPr>
          <p:cNvSpPr txBox="1"/>
          <p:nvPr/>
        </p:nvSpPr>
        <p:spPr>
          <a:xfrm>
            <a:off x="11587162" y="6410326"/>
            <a:ext cx="528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746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B74EBC38-9030-BB39-2E22-5967D21FA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" r="1322" b="10910"/>
          <a:stretch/>
        </p:blipFill>
        <p:spPr>
          <a:xfrm>
            <a:off x="516000" y="-1"/>
            <a:ext cx="11160000" cy="1342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8A392F-D2DE-DDA1-8752-DBD92B258182}"/>
              </a:ext>
            </a:extLst>
          </p:cNvPr>
          <p:cNvSpPr txBox="1"/>
          <p:nvPr/>
        </p:nvSpPr>
        <p:spPr>
          <a:xfrm>
            <a:off x="848242" y="171810"/>
            <a:ext cx="3953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 </a:t>
            </a:r>
            <a:r>
              <a:rPr lang="ko-KR" altLang="en-US" sz="3200" dirty="0" err="1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캡스톤</a:t>
            </a:r>
            <a:r>
              <a:rPr lang="ko-KR" altLang="en-US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디자인 </a:t>
            </a:r>
            <a:r>
              <a:rPr lang="en-US" altLang="ko-KR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Ⅰ </a:t>
            </a:r>
            <a:r>
              <a:rPr lang="ko-KR" altLang="en-US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리뷰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AB87D-CD17-756D-7F4F-B838CDFF02BC}"/>
              </a:ext>
            </a:extLst>
          </p:cNvPr>
          <p:cNvSpPr txBox="1"/>
          <p:nvPr/>
        </p:nvSpPr>
        <p:spPr>
          <a:xfrm>
            <a:off x="848242" y="743323"/>
            <a:ext cx="3748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B4C7E2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</a:t>
            </a:r>
            <a:r>
              <a:rPr lang="en-US" altLang="ko-KR" sz="20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캡스톤디자인</a:t>
            </a:r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Ⅰ </a:t>
            </a:r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최종 발표 코멘트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A68182-CF5B-BA41-507A-61593C5B3BC2}"/>
              </a:ext>
            </a:extLst>
          </p:cNvPr>
          <p:cNvSpPr txBox="1"/>
          <p:nvPr/>
        </p:nvSpPr>
        <p:spPr>
          <a:xfrm>
            <a:off x="516000" y="1365797"/>
            <a:ext cx="11447400" cy="513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캡스톤디자인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Ⅰ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최종 발표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캡스톤디자인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Ⅱ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계획안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: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전력 사용량 예측 시나리오</a:t>
            </a:r>
            <a:b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건물마다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엣지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컴퓨팅 환경보다 더 좋은 컴퓨팅 환경 구축 가능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인트라넷을 사용하여 보안성 강화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굳이 연합학습을 사용해야 하는지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</a:p>
          <a:p>
            <a:pPr lvl="1">
              <a:lnSpc>
                <a:spcPct val="150000"/>
              </a:lnSpc>
            </a:pPr>
            <a:endParaRPr lang="en-US" altLang="ko-KR" sz="15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연합학습과 </a:t>
            </a:r>
            <a:r>
              <a:rPr lang="ko-KR" altLang="en-US" sz="20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엣지</a:t>
            </a:r>
            <a:r>
              <a:rPr lang="ko-KR" altLang="en-US" sz="2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컴퓨팅 모두 사용하고 데이터 확보가 용이한 </a:t>
            </a:r>
            <a:r>
              <a:rPr lang="ko-KR" altLang="en-US" sz="2000" dirty="0">
                <a:highlight>
                  <a:srgbClr val="FFFF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군집위성을 위한 연합학습 시나리오로 변경</a:t>
            </a:r>
            <a:endParaRPr lang="en-US" altLang="ko-KR" sz="2000" dirty="0">
              <a:highlight>
                <a:srgbClr val="FFFF00"/>
              </a:highlight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56CA2D6-8952-439A-9C72-166DB00AC41D}"/>
              </a:ext>
            </a:extLst>
          </p:cNvPr>
          <p:cNvGrpSpPr/>
          <p:nvPr/>
        </p:nvGrpSpPr>
        <p:grpSpPr>
          <a:xfrm>
            <a:off x="5328281" y="1451522"/>
            <a:ext cx="6471777" cy="3209053"/>
            <a:chOff x="2648316" y="2639961"/>
            <a:chExt cx="12275931" cy="677820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5F4C846-5B71-4EAF-BD88-EE7CD3998F51}"/>
                </a:ext>
              </a:extLst>
            </p:cNvPr>
            <p:cNvGrpSpPr/>
            <p:nvPr/>
          </p:nvGrpSpPr>
          <p:grpSpPr>
            <a:xfrm>
              <a:off x="2755985" y="7644347"/>
              <a:ext cx="12049661" cy="1415845"/>
              <a:chOff x="2735708" y="7306423"/>
              <a:chExt cx="12049661" cy="1415845"/>
            </a:xfrm>
          </p:grpSpPr>
          <p:pic>
            <p:nvPicPr>
              <p:cNvPr id="42" name="그래픽 41" descr="건물">
                <a:extLst>
                  <a:ext uri="{FF2B5EF4-FFF2-40B4-BE49-F238E27FC236}">
                    <a16:creationId xmlns:a16="http://schemas.microsoft.com/office/drawing/2014/main" id="{C0B54DF6-D0F4-48FB-8198-88756F98B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35708" y="758312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3" name="그래픽 42" descr="건물">
                <a:extLst>
                  <a:ext uri="{FF2B5EF4-FFF2-40B4-BE49-F238E27FC236}">
                    <a16:creationId xmlns:a16="http://schemas.microsoft.com/office/drawing/2014/main" id="{A6BAB1CF-4741-48C7-B7AC-155D67C37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90377" y="755714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4" name="그래픽 43" descr="건물">
                <a:extLst>
                  <a:ext uri="{FF2B5EF4-FFF2-40B4-BE49-F238E27FC236}">
                    <a16:creationId xmlns:a16="http://schemas.microsoft.com/office/drawing/2014/main" id="{025A3D54-6621-4382-8830-D18FE7AF57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870969" y="758312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5" name="그래픽 44" descr="건물">
                <a:extLst>
                  <a:ext uri="{FF2B5EF4-FFF2-40B4-BE49-F238E27FC236}">
                    <a16:creationId xmlns:a16="http://schemas.microsoft.com/office/drawing/2014/main" id="{7BAD8D11-EE11-4BAE-91ED-5DC72C708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916300" y="758312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88694211-A752-4FC4-BAA9-69F463DA7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52616" y="7306423"/>
                <a:ext cx="1415845" cy="1415845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4C90701-12BB-4FAD-862A-F9958127E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01444" y="2980577"/>
              <a:ext cx="1758745" cy="1758745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20B4ABF-9B9E-410D-9446-B1D996CE62E3}"/>
                </a:ext>
              </a:extLst>
            </p:cNvPr>
            <p:cNvGrpSpPr/>
            <p:nvPr/>
          </p:nvGrpSpPr>
          <p:grpSpPr>
            <a:xfrm>
              <a:off x="2648318" y="8953436"/>
              <a:ext cx="12275928" cy="464734"/>
              <a:chOff x="2648318" y="9060192"/>
              <a:chExt cx="12275928" cy="464734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53F93B-B25A-4B11-89AE-66E3C602F563}"/>
                  </a:ext>
                </a:extLst>
              </p:cNvPr>
              <p:cNvSpPr txBox="1"/>
              <p:nvPr/>
            </p:nvSpPr>
            <p:spPr>
              <a:xfrm>
                <a:off x="2648318" y="9060192"/>
                <a:ext cx="1097330" cy="45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Num</a:t>
                </a:r>
                <a:r>
                  <a:rPr lang="ko-KR" altLang="en-US" sz="8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sz="8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:</a:t>
                </a:r>
                <a:r>
                  <a:rPr lang="ko-KR" altLang="en-US" sz="8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sz="8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1</a:t>
                </a:r>
                <a:endParaRPr lang="ko-KR" altLang="en-US" sz="800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2732F0B-2A79-464D-BFDD-52E1DC14F72D}"/>
                  </a:ext>
                </a:extLst>
              </p:cNvPr>
              <p:cNvSpPr txBox="1"/>
              <p:nvPr/>
            </p:nvSpPr>
            <p:spPr>
              <a:xfrm>
                <a:off x="5592054" y="9060192"/>
                <a:ext cx="1108263" cy="45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Num</a:t>
                </a:r>
                <a:r>
                  <a:rPr lang="ko-KR" altLang="en-US" sz="8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sz="8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:</a:t>
                </a:r>
                <a:r>
                  <a:rPr lang="ko-KR" altLang="en-US" sz="8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sz="8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2</a:t>
                </a:r>
                <a:endParaRPr lang="ko-KR" altLang="en-US" sz="800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9B7848-0F2E-46DD-9E8B-55DCD82DD76B}"/>
                  </a:ext>
                </a:extLst>
              </p:cNvPr>
              <p:cNvSpPr txBox="1"/>
              <p:nvPr/>
            </p:nvSpPr>
            <p:spPr>
              <a:xfrm>
                <a:off x="10817974" y="9069862"/>
                <a:ext cx="1151603" cy="45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Num</a:t>
                </a:r>
                <a:r>
                  <a:rPr lang="ko-KR" altLang="en-US" sz="8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sz="8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:</a:t>
                </a:r>
                <a:r>
                  <a:rPr lang="ko-KR" altLang="en-US" sz="8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sz="8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59</a:t>
                </a:r>
                <a:endParaRPr lang="ko-KR" altLang="en-US" sz="800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93D7621-C6C6-4919-8E91-AA33EDB2D79F}"/>
                  </a:ext>
                </a:extLst>
              </p:cNvPr>
              <p:cNvSpPr txBox="1"/>
              <p:nvPr/>
            </p:nvSpPr>
            <p:spPr>
              <a:xfrm>
                <a:off x="13761712" y="9069862"/>
                <a:ext cx="1162534" cy="45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Num</a:t>
                </a:r>
                <a:r>
                  <a:rPr lang="ko-KR" altLang="en-US" sz="8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sz="8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:</a:t>
                </a:r>
                <a:r>
                  <a:rPr lang="ko-KR" altLang="en-US" sz="8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sz="8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60</a:t>
                </a:r>
                <a:endParaRPr lang="ko-KR" altLang="en-US" sz="800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604DFC-E1B2-4B5D-B2E4-BE1B7E92158E}"/>
                </a:ext>
              </a:extLst>
            </p:cNvPr>
            <p:cNvSpPr txBox="1"/>
            <p:nvPr/>
          </p:nvSpPr>
          <p:spPr>
            <a:xfrm>
              <a:off x="8072894" y="2639961"/>
              <a:ext cx="1415846" cy="552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ea typeface="Pretendard Medium" panose="02000603000000020004"/>
                </a:rPr>
                <a:t>Server</a:t>
              </a:r>
              <a:endParaRPr lang="ko-KR" altLang="en-US" sz="1100" b="1" dirty="0">
                <a:ea typeface="Pretendard Medium" panose="02000603000000020004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C5D2018-D480-4E0E-BE1D-C1EC5903E75D}"/>
                </a:ext>
              </a:extLst>
            </p:cNvPr>
            <p:cNvGrpSpPr/>
            <p:nvPr/>
          </p:nvGrpSpPr>
          <p:grpSpPr>
            <a:xfrm>
              <a:off x="2648316" y="6223819"/>
              <a:ext cx="1151603" cy="1600293"/>
              <a:chOff x="2648316" y="6223819"/>
              <a:chExt cx="1151603" cy="1600293"/>
            </a:xfrm>
          </p:grpSpPr>
          <p:pic>
            <p:nvPicPr>
              <p:cNvPr id="36" name="Picture 4" descr="부산] 케라스로 딥러닝입문하기 (딥러닝 기반 실시간 서비스 구현하기) - 온오프믹스 :: 모임문화 플랫폼">
                <a:extLst>
                  <a:ext uri="{FF2B5EF4-FFF2-40B4-BE49-F238E27FC236}">
                    <a16:creationId xmlns:a16="http://schemas.microsoft.com/office/drawing/2014/main" id="{C4AD38D8-73C0-4801-BFF0-FCD3ABF7B1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48316" y="6672509"/>
                <a:ext cx="1151603" cy="11516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BE0D65-AE1B-4262-A087-8F489A224B67}"/>
                  </a:ext>
                </a:extLst>
              </p:cNvPr>
              <p:cNvSpPr txBox="1"/>
              <p:nvPr/>
            </p:nvSpPr>
            <p:spPr>
              <a:xfrm>
                <a:off x="2648316" y="6223819"/>
                <a:ext cx="1151603" cy="45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LGBM</a:t>
                </a:r>
                <a:endParaRPr lang="ko-KR" altLang="en-US" sz="800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8404CEB-7CA1-489E-A592-245D8376027B}"/>
                </a:ext>
              </a:extLst>
            </p:cNvPr>
            <p:cNvGrpSpPr/>
            <p:nvPr/>
          </p:nvGrpSpPr>
          <p:grpSpPr>
            <a:xfrm>
              <a:off x="5592052" y="6223819"/>
              <a:ext cx="1151603" cy="1600293"/>
              <a:chOff x="2648316" y="6223819"/>
              <a:chExt cx="1151603" cy="1600293"/>
            </a:xfrm>
          </p:grpSpPr>
          <p:pic>
            <p:nvPicPr>
              <p:cNvPr id="34" name="Picture 4" descr="부산] 케라스로 딥러닝입문하기 (딥러닝 기반 실시간 서비스 구현하기) - 온오프믹스 :: 모임문화 플랫폼">
                <a:extLst>
                  <a:ext uri="{FF2B5EF4-FFF2-40B4-BE49-F238E27FC236}">
                    <a16:creationId xmlns:a16="http://schemas.microsoft.com/office/drawing/2014/main" id="{EDBF1231-8263-4405-AE4E-6FE31BD1B7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48316" y="6672509"/>
                <a:ext cx="1151603" cy="11516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6B4AA2-8EE9-4C52-B3B3-3D82C5D6C0DC}"/>
                  </a:ext>
                </a:extLst>
              </p:cNvPr>
              <p:cNvSpPr txBox="1"/>
              <p:nvPr/>
            </p:nvSpPr>
            <p:spPr>
              <a:xfrm>
                <a:off x="2648316" y="6223819"/>
                <a:ext cx="1151603" cy="45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LGBM</a:t>
                </a:r>
                <a:endParaRPr lang="ko-KR" altLang="en-US" sz="800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6D22311-F3A3-405A-B16E-B4EA2D1CEE63}"/>
                </a:ext>
              </a:extLst>
            </p:cNvPr>
            <p:cNvGrpSpPr/>
            <p:nvPr/>
          </p:nvGrpSpPr>
          <p:grpSpPr>
            <a:xfrm>
              <a:off x="10817975" y="6294776"/>
              <a:ext cx="1151603" cy="1600293"/>
              <a:chOff x="2648316" y="6223819"/>
              <a:chExt cx="1151603" cy="1600293"/>
            </a:xfrm>
          </p:grpSpPr>
          <p:pic>
            <p:nvPicPr>
              <p:cNvPr id="32" name="Picture 4" descr="부산] 케라스로 딥러닝입문하기 (딥러닝 기반 실시간 서비스 구현하기) - 온오프믹스 :: 모임문화 플랫폼">
                <a:extLst>
                  <a:ext uri="{FF2B5EF4-FFF2-40B4-BE49-F238E27FC236}">
                    <a16:creationId xmlns:a16="http://schemas.microsoft.com/office/drawing/2014/main" id="{F84EFD2E-D3E6-4CEA-9EC2-26D9C582A1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48316" y="6672509"/>
                <a:ext cx="1151603" cy="11516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9E9A73E-5244-4567-89B1-C14DC5E5B39D}"/>
                  </a:ext>
                </a:extLst>
              </p:cNvPr>
              <p:cNvSpPr txBox="1"/>
              <p:nvPr/>
            </p:nvSpPr>
            <p:spPr>
              <a:xfrm>
                <a:off x="2648316" y="6223819"/>
                <a:ext cx="1151603" cy="45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LGBM</a:t>
                </a:r>
                <a:endParaRPr lang="ko-KR" altLang="en-US" sz="800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DD98481-3FF2-4F00-AD51-DC7C95DFCF4A}"/>
                </a:ext>
              </a:extLst>
            </p:cNvPr>
            <p:cNvGrpSpPr/>
            <p:nvPr/>
          </p:nvGrpSpPr>
          <p:grpSpPr>
            <a:xfrm>
              <a:off x="13772644" y="6294776"/>
              <a:ext cx="1151603" cy="1600293"/>
              <a:chOff x="2648316" y="6223819"/>
              <a:chExt cx="1151603" cy="1600293"/>
            </a:xfrm>
          </p:grpSpPr>
          <p:pic>
            <p:nvPicPr>
              <p:cNvPr id="30" name="Picture 4" descr="부산] 케라스로 딥러닝입문하기 (딥러닝 기반 실시간 서비스 구현하기) - 온오프믹스 :: 모임문화 플랫폼">
                <a:extLst>
                  <a:ext uri="{FF2B5EF4-FFF2-40B4-BE49-F238E27FC236}">
                    <a16:creationId xmlns:a16="http://schemas.microsoft.com/office/drawing/2014/main" id="{32E1A46B-CD44-4B1C-85D1-D85900707C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48316" y="6672509"/>
                <a:ext cx="1151603" cy="11516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EB34A2D-D81F-4D96-8CE9-C453375B7B34}"/>
                  </a:ext>
                </a:extLst>
              </p:cNvPr>
              <p:cNvSpPr txBox="1"/>
              <p:nvPr/>
            </p:nvSpPr>
            <p:spPr>
              <a:xfrm>
                <a:off x="2648316" y="6223819"/>
                <a:ext cx="1151603" cy="45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LGBM</a:t>
                </a:r>
                <a:endParaRPr lang="ko-KR" altLang="en-US" sz="800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53DD3626-0FD6-4CBB-85C8-FCCE884FD8C8}"/>
                </a:ext>
              </a:extLst>
            </p:cNvPr>
            <p:cNvCxnSpPr/>
            <p:nvPr/>
          </p:nvCxnSpPr>
          <p:spPr>
            <a:xfrm flipV="1">
              <a:off x="3288446" y="3598606"/>
              <a:ext cx="4498702" cy="23744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99F123A-D583-46BD-9BD8-2F06D0E2E7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0302" y="4332019"/>
              <a:ext cx="1733591" cy="16932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F4C8F4EB-C2E7-4816-8A75-68B359D0A9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44608" y="4650609"/>
              <a:ext cx="1574392" cy="148449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233C9BE-B7D7-411D-89C4-B734135AC8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60190" y="3937821"/>
              <a:ext cx="4231056" cy="22176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E84077F-D54A-4A6C-B8BB-A70639F24A4E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3745646" y="3859950"/>
              <a:ext cx="4155798" cy="2217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DC229546-BF9A-4135-B3B4-CB6E1C152E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5054" y="4654141"/>
              <a:ext cx="1413136" cy="1423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9286F332-EA0B-4216-ACCE-DB7104E85FFD}"/>
                </a:ext>
              </a:extLst>
            </p:cNvPr>
            <p:cNvCxnSpPr>
              <a:cxnSpLocks/>
            </p:cNvCxnSpPr>
            <p:nvPr/>
          </p:nvCxnSpPr>
          <p:spPr>
            <a:xfrm>
              <a:off x="9558905" y="4328968"/>
              <a:ext cx="1834871" cy="16886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2C3F8BB5-1CD0-4E8A-A124-8A2A7440B14E}"/>
                </a:ext>
              </a:extLst>
            </p:cNvPr>
            <p:cNvCxnSpPr>
              <a:cxnSpLocks/>
            </p:cNvCxnSpPr>
            <p:nvPr/>
          </p:nvCxnSpPr>
          <p:spPr>
            <a:xfrm>
              <a:off x="9742781" y="3673513"/>
              <a:ext cx="4489413" cy="237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178E7EF-474B-4C92-98D4-070489B6AE18}"/>
                </a:ext>
              </a:extLst>
            </p:cNvPr>
            <p:cNvGrpSpPr/>
            <p:nvPr/>
          </p:nvGrpSpPr>
          <p:grpSpPr>
            <a:xfrm>
              <a:off x="2846828" y="2757789"/>
              <a:ext cx="3343474" cy="1235171"/>
              <a:chOff x="2846828" y="2757789"/>
              <a:chExt cx="3343474" cy="1235171"/>
            </a:xfrm>
          </p:grpSpPr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EFAAB16C-D2B6-4BE1-8828-094895D1F854}"/>
                  </a:ext>
                </a:extLst>
              </p:cNvPr>
              <p:cNvCxnSpPr/>
              <p:nvPr/>
            </p:nvCxnSpPr>
            <p:spPr>
              <a:xfrm>
                <a:off x="2846828" y="2921422"/>
                <a:ext cx="94389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6B060B05-8197-4319-8D1C-737E82D3ED61}"/>
                  </a:ext>
                </a:extLst>
              </p:cNvPr>
              <p:cNvCxnSpPr/>
              <p:nvPr/>
            </p:nvCxnSpPr>
            <p:spPr>
              <a:xfrm>
                <a:off x="2846828" y="3539451"/>
                <a:ext cx="9438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BD3A7D-F1A4-4697-87A9-243EC2A526B0}"/>
                  </a:ext>
                </a:extLst>
              </p:cNvPr>
              <p:cNvSpPr txBox="1"/>
              <p:nvPr/>
            </p:nvSpPr>
            <p:spPr>
              <a:xfrm>
                <a:off x="3936003" y="2757789"/>
                <a:ext cx="2254299" cy="1235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Local</a:t>
                </a:r>
                <a:r>
                  <a:rPr lang="ko-KR" altLang="en-US" sz="800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r>
                  <a:rPr lang="en-US" altLang="ko-KR" sz="800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weight</a:t>
                </a:r>
                <a:r>
                  <a:rPr lang="ko-KR" altLang="en-US" sz="800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전송</a:t>
                </a:r>
                <a:endParaRPr lang="en-US" altLang="ko-KR" sz="800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endParaRPr lang="en-US" altLang="ko-KR" sz="800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endParaRPr lang="en-US" altLang="ko-KR" sz="800" b="1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r>
                  <a:rPr lang="en-US" altLang="ko-KR" sz="800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Global weight </a:t>
                </a:r>
                <a:r>
                  <a:rPr lang="ko-KR" altLang="en-US" sz="800" b="1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전송</a:t>
                </a: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9BF7D36-6893-3673-0B4E-DF767E8638EC}"/>
              </a:ext>
            </a:extLst>
          </p:cNvPr>
          <p:cNvGrpSpPr/>
          <p:nvPr/>
        </p:nvGrpSpPr>
        <p:grpSpPr>
          <a:xfrm>
            <a:off x="8169781" y="4950484"/>
            <a:ext cx="3000352" cy="482053"/>
            <a:chOff x="7888841" y="4930228"/>
            <a:chExt cx="3000352" cy="482053"/>
          </a:xfrm>
        </p:grpSpPr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1BC0010F-91BA-56ED-2796-2074FAF3B579}"/>
                </a:ext>
              </a:extLst>
            </p:cNvPr>
            <p:cNvSpPr/>
            <p:nvPr/>
          </p:nvSpPr>
          <p:spPr>
            <a:xfrm>
              <a:off x="7888841" y="4930228"/>
              <a:ext cx="830007" cy="48205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A574C7-A97A-9ED3-4349-1FB1F7F32A59}"/>
                </a:ext>
              </a:extLst>
            </p:cNvPr>
            <p:cNvSpPr txBox="1"/>
            <p:nvPr/>
          </p:nvSpPr>
          <p:spPr>
            <a:xfrm>
              <a:off x="8932631" y="4940421"/>
              <a:ext cx="19565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FF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시나리오 수정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CD8F0F3A-A379-1080-F3FC-19DD0D384B9C}"/>
              </a:ext>
            </a:extLst>
          </p:cNvPr>
          <p:cNvSpPr txBox="1"/>
          <p:nvPr/>
        </p:nvSpPr>
        <p:spPr>
          <a:xfrm>
            <a:off x="11587162" y="6410326"/>
            <a:ext cx="528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035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BA9A182A-E457-5F84-C29A-BCD572C89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" r="1322" b="10910"/>
          <a:stretch/>
        </p:blipFill>
        <p:spPr>
          <a:xfrm>
            <a:off x="516000" y="-1"/>
            <a:ext cx="11160000" cy="134296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4AB7031-68B5-48FD-9E04-263C1436C09E}"/>
              </a:ext>
            </a:extLst>
          </p:cNvPr>
          <p:cNvSpPr txBox="1"/>
          <p:nvPr/>
        </p:nvSpPr>
        <p:spPr>
          <a:xfrm>
            <a:off x="848242" y="171810"/>
            <a:ext cx="1500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 </a:t>
            </a:r>
            <a:r>
              <a:rPr lang="ko-KR" altLang="en-US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개요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F10DDA5-0877-3D74-8655-BF6EF5005D7A}"/>
              </a:ext>
            </a:extLst>
          </p:cNvPr>
          <p:cNvGrpSpPr/>
          <p:nvPr/>
        </p:nvGrpSpPr>
        <p:grpSpPr>
          <a:xfrm>
            <a:off x="2797409" y="1314752"/>
            <a:ext cx="6597181" cy="4228496"/>
            <a:chOff x="516000" y="1778805"/>
            <a:chExt cx="6128588" cy="3856451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120940B-B04C-4646-5C1E-57C5F874D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000" y="2433970"/>
              <a:ext cx="6128588" cy="32012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E2B066-2A87-CD4A-4EC2-9548418C9230}"/>
                </a:ext>
              </a:extLst>
            </p:cNvPr>
            <p:cNvSpPr txBox="1"/>
            <p:nvPr/>
          </p:nvSpPr>
          <p:spPr>
            <a:xfrm>
              <a:off x="516000" y="1778805"/>
              <a:ext cx="6128588" cy="514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dirty="0"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Internet Coverage Heat Map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C89CE6A-2F08-9917-99F9-331CACEA5B63}"/>
              </a:ext>
            </a:extLst>
          </p:cNvPr>
          <p:cNvSpPr txBox="1"/>
          <p:nvPr/>
        </p:nvSpPr>
        <p:spPr>
          <a:xfrm>
            <a:off x="2797409" y="5748760"/>
            <a:ext cx="6597181" cy="87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 세계 육지 면적의 약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20%,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지구 표면의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6%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미만 지역만이 </a:t>
            </a:r>
            <a:b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무선 네트워크 커버리지 지역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A42D5-DB77-9520-8556-D71AA17574E1}"/>
              </a:ext>
            </a:extLst>
          </p:cNvPr>
          <p:cNvSpPr txBox="1"/>
          <p:nvPr/>
        </p:nvSpPr>
        <p:spPr>
          <a:xfrm>
            <a:off x="848242" y="743323"/>
            <a:ext cx="197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B4C7E2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</a:t>
            </a:r>
            <a:r>
              <a:rPr lang="en-US" altLang="ko-KR" sz="20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배경 및 필요성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BDA1F-07F4-19AB-1783-1C9884B18E2F}"/>
              </a:ext>
            </a:extLst>
          </p:cNvPr>
          <p:cNvSpPr txBox="1"/>
          <p:nvPr/>
        </p:nvSpPr>
        <p:spPr>
          <a:xfrm>
            <a:off x="11587162" y="6410326"/>
            <a:ext cx="528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797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BA9A182A-E457-5F84-C29A-BCD572C89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" r="1322" b="10910"/>
          <a:stretch/>
        </p:blipFill>
        <p:spPr>
          <a:xfrm>
            <a:off x="516000" y="-1"/>
            <a:ext cx="11160000" cy="134296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4AB7031-68B5-48FD-9E04-263C1436C09E}"/>
              </a:ext>
            </a:extLst>
          </p:cNvPr>
          <p:cNvSpPr txBox="1"/>
          <p:nvPr/>
        </p:nvSpPr>
        <p:spPr>
          <a:xfrm>
            <a:off x="848242" y="171810"/>
            <a:ext cx="1500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 </a:t>
            </a:r>
            <a:r>
              <a:rPr lang="ko-KR" altLang="en-US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05BD3B-06AF-E786-6D7C-CA91B4DD7FD4}"/>
              </a:ext>
            </a:extLst>
          </p:cNvPr>
          <p:cNvSpPr txBox="1"/>
          <p:nvPr/>
        </p:nvSpPr>
        <p:spPr>
          <a:xfrm>
            <a:off x="848242" y="743323"/>
            <a:ext cx="197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B4C7E2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</a:t>
            </a:r>
            <a:r>
              <a:rPr lang="en-US" altLang="ko-KR" sz="20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배경 및 필요성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0C31A5-DEB7-3B3D-6D92-C5C55E196F8E}"/>
              </a:ext>
            </a:extLst>
          </p:cNvPr>
          <p:cNvSpPr txBox="1"/>
          <p:nvPr/>
        </p:nvSpPr>
        <p:spPr>
          <a:xfrm>
            <a:off x="11587162" y="6410326"/>
            <a:ext cx="528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6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BB2F3E-9552-0A6C-5AE2-6CDC367400AE}"/>
              </a:ext>
            </a:extLst>
          </p:cNvPr>
          <p:cNvGrpSpPr/>
          <p:nvPr/>
        </p:nvGrpSpPr>
        <p:grpSpPr>
          <a:xfrm>
            <a:off x="0" y="1514775"/>
            <a:ext cx="11209724" cy="5203328"/>
            <a:chOff x="-283428" y="1514775"/>
            <a:chExt cx="11209724" cy="520332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1C3004D-717C-72C7-B597-2C81B6D83ACA}"/>
                </a:ext>
              </a:extLst>
            </p:cNvPr>
            <p:cNvGrpSpPr/>
            <p:nvPr/>
          </p:nvGrpSpPr>
          <p:grpSpPr>
            <a:xfrm>
              <a:off x="-283428" y="1514775"/>
              <a:ext cx="5264691" cy="5203328"/>
              <a:chOff x="204252" y="1469618"/>
              <a:chExt cx="5264691" cy="5203328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93E7C04-64D0-1915-9B5A-E907FC7D3437}"/>
                  </a:ext>
                </a:extLst>
              </p:cNvPr>
              <p:cNvGrpSpPr/>
              <p:nvPr/>
            </p:nvGrpSpPr>
            <p:grpSpPr>
              <a:xfrm>
                <a:off x="477649" y="4081806"/>
                <a:ext cx="4717895" cy="2591140"/>
                <a:chOff x="-353464" y="3996167"/>
                <a:chExt cx="4717895" cy="2591140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6AD9A5E-C405-DE83-C272-0E288F558176}"/>
                    </a:ext>
                  </a:extLst>
                </p:cNvPr>
                <p:cNvSpPr txBox="1"/>
                <p:nvPr/>
              </p:nvSpPr>
              <p:spPr>
                <a:xfrm>
                  <a:off x="-353464" y="5971113"/>
                  <a:ext cx="4717895" cy="616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200000"/>
                    </a:lnSpc>
                  </a:pPr>
                  <a:r>
                    <a:rPr lang="en-US" altLang="ko-KR" sz="2000" dirty="0" err="1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StarLink</a:t>
                  </a:r>
                  <a:r>
                    <a:rPr lang="en-US" altLang="ko-KR" sz="2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2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미국</a:t>
                  </a:r>
                  <a:r>
                    <a:rPr lang="en-US" altLang="ko-KR" sz="2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0A500FE9-40CC-8A3E-12CE-3613D15B39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2270" y="3996167"/>
                  <a:ext cx="2166428" cy="2160000"/>
                </a:xfrm>
                <a:prstGeom prst="rect">
                  <a:avLst/>
                </a:prstGeom>
              </p:spPr>
            </p:pic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70A061B6-928E-170B-5070-BA86BF5C69F3}"/>
                  </a:ext>
                </a:extLst>
              </p:cNvPr>
              <p:cNvGrpSpPr/>
              <p:nvPr/>
            </p:nvGrpSpPr>
            <p:grpSpPr>
              <a:xfrm>
                <a:off x="204252" y="1469618"/>
                <a:ext cx="5264691" cy="2492166"/>
                <a:chOff x="-811748" y="1675680"/>
                <a:chExt cx="5264691" cy="2492166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CD0DE58-02C2-B96C-8F8F-1B4CEA446EE9}"/>
                    </a:ext>
                  </a:extLst>
                </p:cNvPr>
                <p:cNvSpPr txBox="1"/>
                <p:nvPr/>
              </p:nvSpPr>
              <p:spPr>
                <a:xfrm>
                  <a:off x="-811748" y="3551652"/>
                  <a:ext cx="5264691" cy="61619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200000"/>
                    </a:lnSpc>
                  </a:pPr>
                  <a:r>
                    <a:rPr lang="ko-KR" altLang="en-US" sz="2000" dirty="0" err="1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누리호</a:t>
                  </a:r>
                  <a:r>
                    <a:rPr lang="en-US" altLang="ko-KR" sz="2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(</a:t>
                  </a:r>
                  <a:r>
                    <a:rPr lang="ko-KR" altLang="en-US" sz="2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대한민국</a:t>
                  </a:r>
                  <a:r>
                    <a:rPr lang="en-US" altLang="ko-KR" sz="2000" dirty="0"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)</a:t>
                  </a:r>
                </a:p>
              </p:txBody>
            </p:sp>
            <p:pic>
              <p:nvPicPr>
                <p:cNvPr id="1030" name="Picture 6" descr="다시 힘차게'··· 한국형 발사체 '누리호' 내달 15일 발사 &lt; 스페셜뉴스 &lt; 기사본문 - 소년한국일보">
                  <a:extLst>
                    <a:ext uri="{FF2B5EF4-FFF2-40B4-BE49-F238E27FC236}">
                      <a16:creationId xmlns:a16="http://schemas.microsoft.com/office/drawing/2014/main" id="{E5293464-5CA6-DC02-E6EF-723D873E90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8173" y="1675680"/>
                  <a:ext cx="2324851" cy="198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0259B84-E061-4CC3-C3DA-FDFC1CED9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13540" y="1514775"/>
              <a:ext cx="5962650" cy="39433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7E43C2-569E-E65D-4123-4B5DC900F760}"/>
                </a:ext>
              </a:extLst>
            </p:cNvPr>
            <p:cNvSpPr txBox="1"/>
            <p:nvPr/>
          </p:nvSpPr>
          <p:spPr>
            <a:xfrm>
              <a:off x="4813539" y="5763675"/>
              <a:ext cx="61127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Pretendard Medium" panose="02000603000000020004" pitchFamily="50" charset="-127"/>
                <a:buChar char="→"/>
              </a:pPr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세계 각국은 과학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통신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항법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기상 등 다양한 목적의 인공위성을 매년 경쟁적으로 </a:t>
              </a:r>
              <a:r>
                <a:rPr lang="ko-KR" altLang="en-US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쏘아올림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9591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B74EBC38-9030-BB39-2E22-5967D21FA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" r="1322" b="10910"/>
          <a:stretch/>
        </p:blipFill>
        <p:spPr>
          <a:xfrm>
            <a:off x="516000" y="-1"/>
            <a:ext cx="11160000" cy="13429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F04759-56F1-DE9F-8E53-9A101F7A81AE}"/>
              </a:ext>
            </a:extLst>
          </p:cNvPr>
          <p:cNvSpPr txBox="1"/>
          <p:nvPr/>
        </p:nvSpPr>
        <p:spPr>
          <a:xfrm>
            <a:off x="848242" y="171810"/>
            <a:ext cx="1500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 </a:t>
            </a:r>
            <a:r>
              <a:rPr lang="ko-KR" altLang="en-US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A5725B-9B5D-EE03-6A8E-3195BCA354FA}"/>
              </a:ext>
            </a:extLst>
          </p:cNvPr>
          <p:cNvSpPr txBox="1"/>
          <p:nvPr/>
        </p:nvSpPr>
        <p:spPr>
          <a:xfrm>
            <a:off x="848242" y="743323"/>
            <a:ext cx="1508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B4C7E2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 </a:t>
            </a:r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관련 논문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01D0F6-013A-543C-3FCB-192B690B4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00" y="2114502"/>
            <a:ext cx="6153314" cy="4216738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1C5C4E-C449-32D1-8CD0-5F607B6E8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532846"/>
              </p:ext>
            </p:extLst>
          </p:nvPr>
        </p:nvGraphicFramePr>
        <p:xfrm>
          <a:off x="6785430" y="2144939"/>
          <a:ext cx="4811485" cy="4169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8113">
                  <a:extLst>
                    <a:ext uri="{9D8B030D-6E8A-4147-A177-3AD203B41FA5}">
                      <a16:colId xmlns:a16="http://schemas.microsoft.com/office/drawing/2014/main" val="2156434382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3026466912"/>
                    </a:ext>
                  </a:extLst>
                </a:gridCol>
                <a:gridCol w="1108519">
                  <a:extLst>
                    <a:ext uri="{9D8B030D-6E8A-4147-A177-3AD203B41FA5}">
                      <a16:colId xmlns:a16="http://schemas.microsoft.com/office/drawing/2014/main" val="2363691636"/>
                    </a:ext>
                  </a:extLst>
                </a:gridCol>
                <a:gridCol w="908967">
                  <a:extLst>
                    <a:ext uri="{9D8B030D-6E8A-4147-A177-3AD203B41FA5}">
                      <a16:colId xmlns:a16="http://schemas.microsoft.com/office/drawing/2014/main" val="1373255507"/>
                    </a:ext>
                  </a:extLst>
                </a:gridCol>
                <a:gridCol w="950686">
                  <a:extLst>
                    <a:ext uri="{9D8B030D-6E8A-4147-A177-3AD203B41FA5}">
                      <a16:colId xmlns:a16="http://schemas.microsoft.com/office/drawing/2014/main" val="1189488198"/>
                    </a:ext>
                  </a:extLst>
                </a:gridCol>
              </a:tblGrid>
              <a:tr h="488117">
                <a:tc rowSpan="2">
                  <a:txBody>
                    <a:bodyPr/>
                    <a:lstStyle/>
                    <a:p>
                      <a:r>
                        <a:rPr lang="en-US" altLang="ko-Kore-KR" sz="13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Property</a:t>
                      </a:r>
                      <a:endParaRPr lang="ko-Kore-KR" altLang="en-US" sz="13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Architecture</a:t>
                      </a:r>
                      <a:endParaRPr lang="ko-Kore-KR" altLang="en-US" sz="16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823343"/>
                  </a:ext>
                </a:extLst>
              </a:tr>
              <a:tr h="545432">
                <a:tc vMerge="1">
                  <a:txBody>
                    <a:bodyPr/>
                    <a:lstStyle/>
                    <a:p>
                      <a:endParaRPr lang="ko-Kore-KR" altLang="en-US" sz="12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(a) Remote </a:t>
                      </a:r>
                    </a:p>
                    <a:p>
                      <a:r>
                        <a:rPr lang="en-US" altLang="ko-Kore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cloud learning</a:t>
                      </a:r>
                      <a:endParaRPr lang="ko-Kore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(b) On-board </a:t>
                      </a:r>
                    </a:p>
                    <a:p>
                      <a:r>
                        <a:rPr lang="en-US" altLang="ko-Kore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satellite learning</a:t>
                      </a:r>
                      <a:endParaRPr lang="ko-Kore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(c) Federated learning1</a:t>
                      </a:r>
                      <a:endParaRPr lang="ko-Kore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9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(d) Federated learning2</a:t>
                      </a:r>
                      <a:endParaRPr lang="ko-Kore-KR" altLang="en-US" sz="9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9810927"/>
                  </a:ext>
                </a:extLst>
              </a:tr>
              <a:tr h="545432"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통신 오버헤드</a:t>
                      </a:r>
                      <a:endParaRPr lang="ko-Kore-KR" altLang="en-US" sz="10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매우</a:t>
                      </a:r>
                      <a:r>
                        <a:rPr lang="ko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높음</a:t>
                      </a:r>
                      <a:endParaRPr lang="ko-Kore-KR" altLang="en-US" sz="12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높음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보통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낮음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5629245"/>
                  </a:ext>
                </a:extLst>
              </a:tr>
              <a:tr h="518156"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구축 비용</a:t>
                      </a:r>
                      <a:endParaRPr lang="ko-Kore-KR" altLang="en-US" sz="10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낮음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보통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보통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304306"/>
                  </a:ext>
                </a:extLst>
              </a:tr>
              <a:tr h="518156">
                <a:tc>
                  <a:txBody>
                    <a:bodyPr/>
                    <a:lstStyle/>
                    <a:p>
                      <a:r>
                        <a:rPr lang="ko-Kore-KR" altLang="en-US" sz="10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개인</a:t>
                      </a:r>
                      <a:r>
                        <a:rPr lang="ko-KR" altLang="en-US" sz="10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정보보호 및 보안</a:t>
                      </a:r>
                      <a:endParaRPr lang="en-US" altLang="ko-KR" sz="10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매우</a:t>
                      </a:r>
                      <a:r>
                        <a:rPr lang="ko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낮음</a:t>
                      </a:r>
                      <a:endParaRPr lang="ko-Kore-KR" altLang="en-US" sz="12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낮음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높음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1951"/>
                  </a:ext>
                </a:extLst>
              </a:tr>
              <a:tr h="518156"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지연 속도</a:t>
                      </a:r>
                      <a:endParaRPr lang="ko-Kore-KR" altLang="en-US" sz="10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매우</a:t>
                      </a:r>
                      <a:r>
                        <a:rPr lang="ko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높음</a:t>
                      </a:r>
                      <a:endParaRPr lang="ko-Kore-KR" altLang="en-US" sz="12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높음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보통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낮음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5218995"/>
                  </a:ext>
                </a:extLst>
              </a:tr>
              <a:tr h="518156">
                <a:tc>
                  <a:txBody>
                    <a:bodyPr/>
                    <a:lstStyle/>
                    <a:p>
                      <a:r>
                        <a:rPr lang="ko-Kore-KR" altLang="en-US" sz="10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에너지</a:t>
                      </a:r>
                      <a:r>
                        <a:rPr lang="ko-KR" altLang="en-US" sz="10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소비량</a:t>
                      </a:r>
                      <a:endParaRPr lang="ko-Kore-KR" altLang="en-US" sz="10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높음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매우</a:t>
                      </a:r>
                      <a:r>
                        <a:rPr lang="ko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높음</a:t>
                      </a:r>
                      <a:endParaRPr lang="ko-Kore-KR" altLang="en-US" sz="12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낮음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보통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881992"/>
                  </a:ext>
                </a:extLst>
              </a:tr>
              <a:tr h="518156">
                <a:tc>
                  <a:txBody>
                    <a:bodyPr/>
                    <a:lstStyle/>
                    <a:p>
                      <a:r>
                        <a:rPr lang="ko-Kore-KR" altLang="en-US" sz="10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실현</a:t>
                      </a:r>
                      <a:r>
                        <a:rPr lang="ko-KR" altLang="en-US" sz="10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가능성</a:t>
                      </a:r>
                      <a:endParaRPr lang="ko-Kore-KR" altLang="en-US" sz="10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높음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보통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매우</a:t>
                      </a:r>
                      <a:r>
                        <a:rPr lang="ko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높음</a:t>
                      </a:r>
                      <a:endParaRPr lang="ko-Kore-KR" altLang="en-US" sz="120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62469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D2AB27D-AF13-53D2-D8DE-FA8EB9EB5C05}"/>
              </a:ext>
            </a:extLst>
          </p:cNvPr>
          <p:cNvSpPr txBox="1"/>
          <p:nvPr/>
        </p:nvSpPr>
        <p:spPr>
          <a:xfrm>
            <a:off x="516000" y="1365797"/>
            <a:ext cx="11160000" cy="1136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Satellite-Based Computing Networks With Federated Learning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4C217-094D-E844-9DF8-474836391788}"/>
              </a:ext>
            </a:extLst>
          </p:cNvPr>
          <p:cNvSpPr txBox="1"/>
          <p:nvPr/>
        </p:nvSpPr>
        <p:spPr>
          <a:xfrm>
            <a:off x="11587162" y="6410326"/>
            <a:ext cx="528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7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1956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B74EBC38-9030-BB39-2E22-5967D21FA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" r="1322" b="10910"/>
          <a:stretch/>
        </p:blipFill>
        <p:spPr>
          <a:xfrm>
            <a:off x="516000" y="-1"/>
            <a:ext cx="11160000" cy="1342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8A392F-D2DE-DDA1-8752-DBD92B258182}"/>
              </a:ext>
            </a:extLst>
          </p:cNvPr>
          <p:cNvSpPr txBox="1"/>
          <p:nvPr/>
        </p:nvSpPr>
        <p:spPr>
          <a:xfrm>
            <a:off x="848242" y="171810"/>
            <a:ext cx="1500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 </a:t>
            </a:r>
            <a:r>
              <a:rPr lang="ko-KR" altLang="en-US" sz="3200" dirty="0"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AB87D-CD17-756D-7F4F-B838CDFF02BC}"/>
              </a:ext>
            </a:extLst>
          </p:cNvPr>
          <p:cNvSpPr txBox="1"/>
          <p:nvPr/>
        </p:nvSpPr>
        <p:spPr>
          <a:xfrm>
            <a:off x="848242" y="743323"/>
            <a:ext cx="1508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B4C7E2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 </a:t>
            </a:r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관련 논문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A6D66E4-BA37-0192-8950-566530003E3F}"/>
              </a:ext>
            </a:extLst>
          </p:cNvPr>
          <p:cNvGrpSpPr/>
          <p:nvPr/>
        </p:nvGrpSpPr>
        <p:grpSpPr>
          <a:xfrm>
            <a:off x="516000" y="1988139"/>
            <a:ext cx="11160000" cy="2535391"/>
            <a:chOff x="516000" y="1835739"/>
            <a:chExt cx="11160000" cy="253539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46CF173-4283-C54B-F622-855991959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000" y="1851130"/>
              <a:ext cx="3612446" cy="25200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33D93B7-71F3-1DE5-47F2-5B5A94CFE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6459" y="1835739"/>
              <a:ext cx="3460973" cy="2520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5E66FD4-A0E8-D711-FF89-46B512900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5446" y="1835739"/>
              <a:ext cx="3570554" cy="2520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F44810D-D56A-8FE6-CA76-9085AE68F2C8}"/>
              </a:ext>
            </a:extLst>
          </p:cNvPr>
          <p:cNvSpPr txBox="1"/>
          <p:nvPr/>
        </p:nvSpPr>
        <p:spPr>
          <a:xfrm>
            <a:off x="516000" y="4362986"/>
            <a:ext cx="11160000" cy="2225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무선 통신을 이용할 수 없는 지역에서 위성통신 상황 가정 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동일한 컴퓨팅 파워를 가진 사용자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(N) 100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 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저궤도 위성과 사용자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클라우드간 지연속도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5ms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60,000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MNIST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훈련 데이터셋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&amp;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10,000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개의 테스트 데이터셋 사용 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4A486B-B392-5734-B185-C8D26A75B0DA}"/>
              </a:ext>
            </a:extLst>
          </p:cNvPr>
          <p:cNvSpPr txBox="1"/>
          <p:nvPr/>
        </p:nvSpPr>
        <p:spPr>
          <a:xfrm>
            <a:off x="516000" y="1365797"/>
            <a:ext cx="11447400" cy="1136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Satellite-Based Computing Networks With Federated Learning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F1969-C865-EBA8-6EF7-33DAB4FD7204}"/>
              </a:ext>
            </a:extLst>
          </p:cNvPr>
          <p:cNvSpPr txBox="1"/>
          <p:nvPr/>
        </p:nvSpPr>
        <p:spPr>
          <a:xfrm>
            <a:off x="11587162" y="6410326"/>
            <a:ext cx="528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8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3039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4039D8C052BED4A9766320D1B1867C6" ma:contentTypeVersion="7" ma:contentTypeDescription="새 문서를 만듭니다." ma:contentTypeScope="" ma:versionID="c30c6a0727219d69da9003ecc1577016">
  <xsd:schema xmlns:xsd="http://www.w3.org/2001/XMLSchema" xmlns:xs="http://www.w3.org/2001/XMLSchema" xmlns:p="http://schemas.microsoft.com/office/2006/metadata/properties" xmlns:ns2="cfb843f2-2d00-49bd-868f-52d6f4ab6ca9" targetNamespace="http://schemas.microsoft.com/office/2006/metadata/properties" ma:root="true" ma:fieldsID="ff1ad3ea7612b7e7f2634072f9455fe0" ns2:_="">
    <xsd:import namespace="cfb843f2-2d00-49bd-868f-52d6f4ab6c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b843f2-2d00-49bd-868f-52d6f4ab6c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59f65d27-7d66-41f1-9e86-1d8e565610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2B0399-AF99-4CC4-AD93-AFFEE64B93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5B4A93-83FB-4E88-9553-45BD592C5F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b843f2-2d00-49bd-868f-52d6f4ab6c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3789</TotalTime>
  <Words>930</Words>
  <Application>Microsoft Office PowerPoint</Application>
  <PresentationFormat>와이드스크린</PresentationFormat>
  <Paragraphs>292</Paragraphs>
  <Slides>18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Noto Sans KR Medium</vt:lpstr>
      <vt:lpstr>Pretendard ExtraBold</vt:lpstr>
      <vt:lpstr>Pretendard Medium</vt:lpstr>
      <vt:lpstr>Pretendard SemiBold</vt:lpstr>
      <vt:lpstr>맑은 고딕</vt:lpstr>
      <vt:lpstr>맑은 고딕</vt:lpstr>
      <vt:lpstr>Arial</vt:lpstr>
      <vt:lpstr>Calibri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황순규</dc:creator>
  <cp:lastModifiedBy>박재현</cp:lastModifiedBy>
  <cp:revision>7</cp:revision>
  <dcterms:created xsi:type="dcterms:W3CDTF">2022-05-25T12:27:55Z</dcterms:created>
  <dcterms:modified xsi:type="dcterms:W3CDTF">2022-12-04T06:40:05Z</dcterms:modified>
</cp:coreProperties>
</file>